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83" r:id="rId2"/>
    <p:sldId id="286" r:id="rId3"/>
    <p:sldId id="289" r:id="rId4"/>
    <p:sldId id="287" r:id="rId5"/>
    <p:sldId id="288" r:id="rId6"/>
    <p:sldId id="310" r:id="rId7"/>
    <p:sldId id="290" r:id="rId8"/>
    <p:sldId id="267" r:id="rId9"/>
    <p:sldId id="296" r:id="rId10"/>
    <p:sldId id="306" r:id="rId11"/>
    <p:sldId id="297" r:id="rId12"/>
    <p:sldId id="307" r:id="rId13"/>
    <p:sldId id="308" r:id="rId14"/>
    <p:sldId id="309" r:id="rId15"/>
    <p:sldId id="300" r:id="rId16"/>
    <p:sldId id="303" r:id="rId17"/>
    <p:sldId id="311" r:id="rId18"/>
  </p:sldIdLst>
  <p:sldSz cx="9144000" cy="6858000" type="screen4x3"/>
  <p:notesSz cx="6799263" cy="9929813"/>
  <p:custShowLst>
    <p:custShow name="Kort udgave!" id="0">
      <p:sldLst/>
    </p:custShow>
  </p:custShow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CC"/>
    <a:srgbClr val="6600CC"/>
    <a:srgbClr val="A69E7E"/>
    <a:srgbClr val="CC0066"/>
    <a:srgbClr val="990099"/>
    <a:srgbClr val="3399FF"/>
    <a:srgbClr val="66FFFF"/>
    <a:srgbClr val="00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3950" autoAdjust="0"/>
  </p:normalViewPr>
  <p:slideViewPr>
    <p:cSldViewPr>
      <p:cViewPr>
        <p:scale>
          <a:sx n="100" d="100"/>
          <a:sy n="100" d="100"/>
        </p:scale>
        <p:origin x="-78" y="124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46"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2946347" cy="496491"/>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defRPr sz="1300"/>
            </a:lvl1pPr>
          </a:lstStyle>
          <a:p>
            <a:pPr>
              <a:defRPr/>
            </a:pPr>
            <a:endParaRPr lang="da-DK" dirty="0"/>
          </a:p>
        </p:txBody>
      </p:sp>
      <p:sp>
        <p:nvSpPr>
          <p:cNvPr id="60419" name="Rectangle 3"/>
          <p:cNvSpPr>
            <a:spLocks noGrp="1" noChangeArrowheads="1"/>
          </p:cNvSpPr>
          <p:nvPr>
            <p:ph type="dt" sz="quarter" idx="1"/>
          </p:nvPr>
        </p:nvSpPr>
        <p:spPr bwMode="auto">
          <a:xfrm>
            <a:off x="3851343" y="0"/>
            <a:ext cx="2946347" cy="496491"/>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lgn="r">
              <a:defRPr sz="1300"/>
            </a:lvl1pPr>
          </a:lstStyle>
          <a:p>
            <a:pPr>
              <a:defRPr/>
            </a:pPr>
            <a:endParaRPr lang="da-DK" dirty="0"/>
          </a:p>
        </p:txBody>
      </p:sp>
      <p:sp>
        <p:nvSpPr>
          <p:cNvPr id="60420" name="Rectangle 4"/>
          <p:cNvSpPr>
            <a:spLocks noGrp="1" noChangeArrowheads="1"/>
          </p:cNvSpPr>
          <p:nvPr>
            <p:ph type="ftr" sz="quarter" idx="2"/>
          </p:nvPr>
        </p:nvSpPr>
        <p:spPr bwMode="auto">
          <a:xfrm>
            <a:off x="1" y="9431599"/>
            <a:ext cx="2946347" cy="496491"/>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defRPr sz="1300"/>
            </a:lvl1pPr>
          </a:lstStyle>
          <a:p>
            <a:pPr>
              <a:defRPr/>
            </a:pPr>
            <a:endParaRPr lang="da-DK" dirty="0"/>
          </a:p>
        </p:txBody>
      </p:sp>
      <p:sp>
        <p:nvSpPr>
          <p:cNvPr id="60421" name="Rectangle 5"/>
          <p:cNvSpPr>
            <a:spLocks noGrp="1" noChangeArrowheads="1"/>
          </p:cNvSpPr>
          <p:nvPr>
            <p:ph type="sldNum" sz="quarter" idx="3"/>
          </p:nvPr>
        </p:nvSpPr>
        <p:spPr bwMode="auto">
          <a:xfrm>
            <a:off x="3851343" y="9431599"/>
            <a:ext cx="2946347" cy="496491"/>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lgn="r">
              <a:defRPr sz="1300"/>
            </a:lvl1pPr>
          </a:lstStyle>
          <a:p>
            <a:pPr>
              <a:defRPr/>
            </a:pPr>
            <a:fld id="{4E70322D-C936-48C1-AA99-DC23953B469F}" type="slidenum">
              <a:rPr lang="da-DK"/>
              <a:pPr>
                <a:defRPr/>
              </a:pPr>
              <a:t>‹nr.›</a:t>
            </a:fld>
            <a:endParaRPr lang="da-DK" dirty="0"/>
          </a:p>
        </p:txBody>
      </p:sp>
    </p:spTree>
    <p:extLst>
      <p:ext uri="{BB962C8B-B14F-4D97-AF65-F5344CB8AC3E}">
        <p14:creationId xmlns:p14="http://schemas.microsoft.com/office/powerpoint/2010/main" val="3726586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2946347" cy="496491"/>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defRPr sz="1300"/>
            </a:lvl1pPr>
          </a:lstStyle>
          <a:p>
            <a:pPr>
              <a:defRPr/>
            </a:pPr>
            <a:endParaRPr lang="da-DK" dirty="0"/>
          </a:p>
        </p:txBody>
      </p:sp>
      <p:sp>
        <p:nvSpPr>
          <p:cNvPr id="34819" name="Rectangle 3"/>
          <p:cNvSpPr>
            <a:spLocks noGrp="1" noChangeArrowheads="1"/>
          </p:cNvSpPr>
          <p:nvPr>
            <p:ph type="dt" idx="1"/>
          </p:nvPr>
        </p:nvSpPr>
        <p:spPr bwMode="auto">
          <a:xfrm>
            <a:off x="3851343" y="0"/>
            <a:ext cx="2946347" cy="496491"/>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lvl1pPr algn="r">
              <a:defRPr sz="1300"/>
            </a:lvl1pPr>
          </a:lstStyle>
          <a:p>
            <a:pPr>
              <a:defRPr/>
            </a:pPr>
            <a:endParaRPr lang="da-DK" dirty="0"/>
          </a:p>
        </p:txBody>
      </p:sp>
      <p:sp>
        <p:nvSpPr>
          <p:cNvPr id="36868" name="Rectangle 4"/>
          <p:cNvSpPr>
            <a:spLocks noGrp="1" noRot="1" noChangeAspect="1" noChangeArrowheads="1" noTextEdit="1"/>
          </p:cNvSpPr>
          <p:nvPr>
            <p:ph type="sldImg" idx="2"/>
          </p:nvPr>
        </p:nvSpPr>
        <p:spPr bwMode="auto">
          <a:xfrm>
            <a:off x="920750" y="746125"/>
            <a:ext cx="4959350" cy="37211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79927" y="4716661"/>
            <a:ext cx="5439410" cy="4468416"/>
          </a:xfrm>
          <a:prstGeom prst="rect">
            <a:avLst/>
          </a:prstGeom>
          <a:noFill/>
          <a:ln w="9525">
            <a:noFill/>
            <a:miter lim="800000"/>
            <a:headEnd/>
            <a:tailEnd/>
          </a:ln>
          <a:effectLst/>
        </p:spPr>
        <p:txBody>
          <a:bodyPr vert="horz" wrap="square" lIns="95581" tIns="47790" rIns="95581" bIns="4779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4822" name="Rectangle 6"/>
          <p:cNvSpPr>
            <a:spLocks noGrp="1" noChangeArrowheads="1"/>
          </p:cNvSpPr>
          <p:nvPr>
            <p:ph type="ftr" sz="quarter" idx="4"/>
          </p:nvPr>
        </p:nvSpPr>
        <p:spPr bwMode="auto">
          <a:xfrm>
            <a:off x="1" y="9431599"/>
            <a:ext cx="2946347" cy="496491"/>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defRPr sz="1300"/>
            </a:lvl1pPr>
          </a:lstStyle>
          <a:p>
            <a:pPr>
              <a:defRPr/>
            </a:pPr>
            <a:endParaRPr lang="da-DK" dirty="0"/>
          </a:p>
        </p:txBody>
      </p:sp>
      <p:sp>
        <p:nvSpPr>
          <p:cNvPr id="34823" name="Rectangle 7"/>
          <p:cNvSpPr>
            <a:spLocks noGrp="1" noChangeArrowheads="1"/>
          </p:cNvSpPr>
          <p:nvPr>
            <p:ph type="sldNum" sz="quarter" idx="5"/>
          </p:nvPr>
        </p:nvSpPr>
        <p:spPr bwMode="auto">
          <a:xfrm>
            <a:off x="3851343" y="9431599"/>
            <a:ext cx="2946347" cy="496491"/>
          </a:xfrm>
          <a:prstGeom prst="rect">
            <a:avLst/>
          </a:prstGeom>
          <a:noFill/>
          <a:ln w="9525">
            <a:noFill/>
            <a:miter lim="800000"/>
            <a:headEnd/>
            <a:tailEnd/>
          </a:ln>
          <a:effectLst/>
        </p:spPr>
        <p:txBody>
          <a:bodyPr vert="horz" wrap="square" lIns="95581" tIns="47790" rIns="95581" bIns="47790" numCol="1" anchor="b" anchorCtr="0" compatLnSpc="1">
            <a:prstTxWarp prst="textNoShape">
              <a:avLst/>
            </a:prstTxWarp>
          </a:bodyPr>
          <a:lstStyle>
            <a:lvl1pPr algn="r">
              <a:defRPr sz="1300"/>
            </a:lvl1pPr>
          </a:lstStyle>
          <a:p>
            <a:pPr>
              <a:defRPr/>
            </a:pPr>
            <a:fld id="{19953643-B228-4C1D-93E6-C087935BDA8C}" type="slidenum">
              <a:rPr lang="da-DK"/>
              <a:pPr>
                <a:defRPr/>
              </a:pPr>
              <a:t>‹nr.›</a:t>
            </a:fld>
            <a:endParaRPr lang="da-DK" dirty="0"/>
          </a:p>
        </p:txBody>
      </p:sp>
    </p:spTree>
    <p:extLst>
      <p:ext uri="{BB962C8B-B14F-4D97-AF65-F5344CB8AC3E}">
        <p14:creationId xmlns:p14="http://schemas.microsoft.com/office/powerpoint/2010/main" val="2298683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CA32B7-A7DC-49A3-856C-4427C8E51200}" type="slidenum">
              <a:rPr lang="da-DK" smtClean="0"/>
              <a:pPr eaLnBrk="1" hangingPunct="1"/>
              <a:t>1</a:t>
            </a:fld>
            <a:endParaRPr lang="da-DK" smtClean="0"/>
          </a:p>
        </p:txBody>
      </p:sp>
      <p:sp>
        <p:nvSpPr>
          <p:cNvPr id="36867" name="Rectangle 2"/>
          <p:cNvSpPr>
            <a:spLocks noGrp="1" noRot="1" noChangeAspect="1" noChangeArrowheads="1" noTextEdit="1"/>
          </p:cNvSpPr>
          <p:nvPr>
            <p:ph type="sldImg"/>
          </p:nvPr>
        </p:nvSpPr>
        <p:spPr>
          <a:xfrm>
            <a:off x="920750" y="746125"/>
            <a:ext cx="4959350" cy="3721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a:xfrm>
            <a:off x="920750" y="746125"/>
            <a:ext cx="4959350" cy="3721100"/>
          </a:xfrm>
          <a:ln/>
        </p:spPr>
      </p:sp>
      <p:sp>
        <p:nvSpPr>
          <p:cNvPr id="5734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
        <p:nvSpPr>
          <p:cNvPr id="573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1C983F-E1E7-4175-A4B3-744C808CBF0B}" type="slidenum">
              <a:rPr lang="da-DK" smtClean="0"/>
              <a:pPr eaLnBrk="1" hangingPunct="1"/>
              <a:t>11</a:t>
            </a:fld>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20750" y="746125"/>
            <a:ext cx="4959350" cy="3721100"/>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19953643-B228-4C1D-93E6-C087935BDA8C}" type="slidenum">
              <a:rPr lang="da-DK" smtClean="0"/>
              <a:pPr>
                <a:defRPr/>
              </a:pPr>
              <a:t>13</a:t>
            </a:fld>
            <a:endParaRPr lang="da-DK" dirty="0"/>
          </a:p>
        </p:txBody>
      </p:sp>
    </p:spTree>
    <p:extLst>
      <p:ext uri="{BB962C8B-B14F-4D97-AF65-F5344CB8AC3E}">
        <p14:creationId xmlns:p14="http://schemas.microsoft.com/office/powerpoint/2010/main" val="97753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dsholder til diasbillede 1"/>
          <p:cNvSpPr>
            <a:spLocks noGrp="1" noRot="1" noChangeAspect="1" noTextEdit="1"/>
          </p:cNvSpPr>
          <p:nvPr>
            <p:ph type="sldImg"/>
          </p:nvPr>
        </p:nvSpPr>
        <p:spPr>
          <a:xfrm>
            <a:off x="920750" y="746125"/>
            <a:ext cx="4959350" cy="3721100"/>
          </a:xfrm>
          <a:ln/>
        </p:spPr>
      </p:sp>
      <p:sp>
        <p:nvSpPr>
          <p:cNvPr id="665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
        <p:nvSpPr>
          <p:cNvPr id="6656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BA6B6C-F31F-443A-84BC-9C453AFA9C33}" type="slidenum">
              <a:rPr lang="da-DK" smtClean="0"/>
              <a:pPr eaLnBrk="1" hangingPunct="1"/>
              <a:t>16</a:t>
            </a:fld>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998DD9-2F7F-4699-8A12-D7BEEA1D2CB2}" type="slidenum">
              <a:rPr lang="da-DK" smtClean="0"/>
              <a:pPr eaLnBrk="1" hangingPunct="1"/>
              <a:t>2</a:t>
            </a:fld>
            <a:endParaRPr lang="da-DK" smtClean="0"/>
          </a:p>
        </p:txBody>
      </p:sp>
      <p:sp>
        <p:nvSpPr>
          <p:cNvPr id="49155" name="Rectangle 2"/>
          <p:cNvSpPr>
            <a:spLocks noGrp="1" noRot="1" noChangeAspect="1" noChangeArrowheads="1" noTextEdit="1"/>
          </p:cNvSpPr>
          <p:nvPr>
            <p:ph type="sldImg"/>
          </p:nvPr>
        </p:nvSpPr>
        <p:spPr>
          <a:xfrm>
            <a:off x="920750" y="746125"/>
            <a:ext cx="4959350" cy="37211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1000" dirty="0" smtClean="0"/>
              <a:t>Price:</a:t>
            </a:r>
            <a:r>
              <a:rPr lang="da-DK" sz="1000" baseline="0" dirty="0" smtClean="0"/>
              <a:t> </a:t>
            </a:r>
            <a:r>
              <a:rPr lang="da-DK" sz="1000" baseline="0" dirty="0" err="1" smtClean="0"/>
              <a:t>Dkr</a:t>
            </a:r>
            <a:r>
              <a:rPr lang="da-DK" sz="1000" baseline="0" dirty="0" smtClean="0"/>
              <a:t>. 13.500,- = € 1.800,- </a:t>
            </a:r>
            <a:endParaRPr lang="da-DK"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AE524D-C9F1-422D-ACD9-E0123E5C311C}" type="slidenum">
              <a:rPr lang="da-DK" smtClean="0"/>
              <a:pPr eaLnBrk="1" hangingPunct="1"/>
              <a:t>3</a:t>
            </a:fld>
            <a:endParaRPr lang="da-DK" smtClean="0"/>
          </a:p>
        </p:txBody>
      </p:sp>
      <p:sp>
        <p:nvSpPr>
          <p:cNvPr id="52227" name="Rectangle 2"/>
          <p:cNvSpPr>
            <a:spLocks noGrp="1" noRot="1" noChangeAspect="1" noChangeArrowheads="1" noTextEdit="1"/>
          </p:cNvSpPr>
          <p:nvPr>
            <p:ph type="sldImg"/>
          </p:nvPr>
        </p:nvSpPr>
        <p:spPr>
          <a:xfrm>
            <a:off x="920750" y="746125"/>
            <a:ext cx="4959350" cy="37211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a-DK" sz="1000" dirty="0" smtClean="0"/>
              <a:t>Price:</a:t>
            </a:r>
            <a:r>
              <a:rPr lang="da-DK" sz="1000" baseline="0" dirty="0" smtClean="0"/>
              <a:t> 750 kr. = 100 €</a:t>
            </a:r>
            <a:endParaRPr lang="da-DK"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8F27AE-4893-4F31-8DE1-F8E0CC8C3AC0}" type="slidenum">
              <a:rPr lang="da-DK" smtClean="0"/>
              <a:pPr eaLnBrk="1" hangingPunct="1"/>
              <a:t>4</a:t>
            </a:fld>
            <a:endParaRPr lang="da-DK" smtClean="0"/>
          </a:p>
        </p:txBody>
      </p:sp>
      <p:sp>
        <p:nvSpPr>
          <p:cNvPr id="50179" name="Rectangle 2"/>
          <p:cNvSpPr>
            <a:spLocks noGrp="1" noRot="1" noChangeAspect="1" noChangeArrowheads="1" noTextEdit="1"/>
          </p:cNvSpPr>
          <p:nvPr>
            <p:ph type="sldImg"/>
          </p:nvPr>
        </p:nvSpPr>
        <p:spPr>
          <a:xfrm>
            <a:off x="920750" y="746125"/>
            <a:ext cx="4959350" cy="37211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6ADA1E-804A-4E15-B439-40EC9C27083B}" type="slidenum">
              <a:rPr lang="da-DK" smtClean="0"/>
              <a:pPr eaLnBrk="1" hangingPunct="1"/>
              <a:t>5</a:t>
            </a:fld>
            <a:endParaRPr lang="da-DK" smtClean="0"/>
          </a:p>
        </p:txBody>
      </p:sp>
      <p:sp>
        <p:nvSpPr>
          <p:cNvPr id="51203" name="Rectangle 2"/>
          <p:cNvSpPr>
            <a:spLocks noGrp="1" noRot="1" noChangeAspect="1" noChangeArrowheads="1" noTextEdit="1"/>
          </p:cNvSpPr>
          <p:nvPr>
            <p:ph type="sldImg"/>
          </p:nvPr>
        </p:nvSpPr>
        <p:spPr>
          <a:xfrm>
            <a:off x="920750" y="746125"/>
            <a:ext cx="4959350" cy="37211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304AE-AFC1-4DA9-807C-985148E605DB}" type="slidenum">
              <a:rPr lang="da-DK" smtClean="0"/>
              <a:pPr eaLnBrk="1" hangingPunct="1"/>
              <a:t>7</a:t>
            </a:fld>
            <a:endParaRPr lang="da-DK" smtClean="0"/>
          </a:p>
        </p:txBody>
      </p:sp>
      <p:sp>
        <p:nvSpPr>
          <p:cNvPr id="38915" name="Rectangle 2"/>
          <p:cNvSpPr>
            <a:spLocks noGrp="1" noRot="1" noChangeAspect="1" noChangeArrowheads="1" noTextEdit="1"/>
          </p:cNvSpPr>
          <p:nvPr>
            <p:ph type="sldImg"/>
          </p:nvPr>
        </p:nvSpPr>
        <p:spPr>
          <a:xfrm>
            <a:off x="920750" y="746125"/>
            <a:ext cx="4959350" cy="37211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da-DK"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20750" y="746125"/>
            <a:ext cx="4959350" cy="3721100"/>
          </a:xfrm>
        </p:spPr>
      </p:sp>
      <p:sp>
        <p:nvSpPr>
          <p:cNvPr id="3" name="Pladsholder til noter 2"/>
          <p:cNvSpPr>
            <a:spLocks noGrp="1"/>
          </p:cNvSpPr>
          <p:nvPr>
            <p:ph type="body" idx="1"/>
          </p:nvPr>
        </p:nvSpPr>
        <p:spPr>
          <a:xfrm>
            <a:off x="679927" y="4607495"/>
            <a:ext cx="5439410" cy="4717832"/>
          </a:xfrm>
        </p:spPr>
        <p:txBody>
          <a:bodyPr>
            <a:noAutofit/>
          </a:bodyPr>
          <a:lstStyle/>
          <a:p>
            <a:endParaRPr lang="da-DK" sz="1000" dirty="0"/>
          </a:p>
        </p:txBody>
      </p:sp>
      <p:sp>
        <p:nvSpPr>
          <p:cNvPr id="4" name="Pladsholder til diasnummer 3"/>
          <p:cNvSpPr>
            <a:spLocks noGrp="1"/>
          </p:cNvSpPr>
          <p:nvPr>
            <p:ph type="sldNum" sz="quarter" idx="10"/>
          </p:nvPr>
        </p:nvSpPr>
        <p:spPr/>
        <p:txBody>
          <a:bodyPr/>
          <a:lstStyle/>
          <a:p>
            <a:pPr>
              <a:defRPr/>
            </a:pPr>
            <a:fld id="{19953643-B228-4C1D-93E6-C087935BDA8C}" type="slidenum">
              <a:rPr lang="da-DK" smtClean="0"/>
              <a:pPr>
                <a:defRPr/>
              </a:pPr>
              <a:t>8</a:t>
            </a:fld>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A3A973-397C-4222-8C04-A2E12F560A7B}" type="slidenum">
              <a:rPr lang="da-DK" smtClean="0"/>
              <a:pPr eaLnBrk="1" hangingPunct="1"/>
              <a:t>9</a:t>
            </a:fld>
            <a:endParaRPr lang="da-DK" smtClean="0"/>
          </a:p>
        </p:txBody>
      </p:sp>
      <p:sp>
        <p:nvSpPr>
          <p:cNvPr id="55299" name="Rectangle 2"/>
          <p:cNvSpPr>
            <a:spLocks noGrp="1" noRot="1" noChangeAspect="1" noChangeArrowheads="1" noTextEdit="1"/>
          </p:cNvSpPr>
          <p:nvPr>
            <p:ph type="sldImg"/>
          </p:nvPr>
        </p:nvSpPr>
        <p:spPr>
          <a:xfrm>
            <a:off x="920750" y="746125"/>
            <a:ext cx="4959350" cy="37211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20750" y="746125"/>
            <a:ext cx="495935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19953643-B228-4C1D-93E6-C087935BDA8C}" type="slidenum">
              <a:rPr lang="da-DK" smtClean="0"/>
              <a:pPr>
                <a:defRPr/>
              </a:pPr>
              <a:t>10</a:t>
            </a:fld>
            <a:endParaRPr lang="da-DK" dirty="0"/>
          </a:p>
        </p:txBody>
      </p:sp>
    </p:spTree>
    <p:extLst>
      <p:ext uri="{BB962C8B-B14F-4D97-AF65-F5344CB8AC3E}">
        <p14:creationId xmlns:p14="http://schemas.microsoft.com/office/powerpoint/2010/main" val="93306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a:defRPr/>
            </a:pPr>
            <a:endParaRPr lang="da-DK" dirty="0"/>
          </a:p>
        </p:txBody>
      </p:sp>
      <p:sp>
        <p:nvSpPr>
          <p:cNvPr id="4" name="Pladsholder til sidefod 3"/>
          <p:cNvSpPr>
            <a:spLocks noGrp="1"/>
          </p:cNvSpPr>
          <p:nvPr>
            <p:ph type="ftr" sz="quarter" idx="11"/>
          </p:nvPr>
        </p:nvSpPr>
        <p:spPr/>
        <p:txBody>
          <a:bodyPr/>
          <a:lstStyle/>
          <a:p>
            <a:pPr>
              <a:defRPr/>
            </a:pPr>
            <a:endParaRPr lang="da-DK" dirty="0"/>
          </a:p>
        </p:txBody>
      </p:sp>
      <p:sp>
        <p:nvSpPr>
          <p:cNvPr id="5" name="Pladsholder til diasnummer 4"/>
          <p:cNvSpPr>
            <a:spLocks noGrp="1"/>
          </p:cNvSpPr>
          <p:nvPr>
            <p:ph type="sldNum" sz="quarter" idx="12"/>
          </p:nvPr>
        </p:nvSpPr>
        <p:spPr/>
        <p:txBody>
          <a:bodyPr/>
          <a:lstStyle/>
          <a:p>
            <a:pPr>
              <a:defRPr/>
            </a:pPr>
            <a:fld id="{2D9C3630-4E2E-49AF-995F-3879785A7045}" type="slidenum">
              <a:rPr lang="da-DK" smtClean="0"/>
              <a:pPr>
                <a:defRPr/>
              </a:pPr>
              <a:t>‹nr.›</a:t>
            </a:fld>
            <a:endParaRPr lang="da-DK" dirty="0"/>
          </a:p>
        </p:txBody>
      </p:sp>
      <p:sp>
        <p:nvSpPr>
          <p:cNvPr id="7" name="Rektangel 6"/>
          <p:cNvSpPr/>
          <p:nvPr userDrawn="1"/>
        </p:nvSpPr>
        <p:spPr>
          <a:xfrm>
            <a:off x="395537" y="260648"/>
            <a:ext cx="5955476" cy="923330"/>
          </a:xfrm>
          <a:prstGeom prst="rect">
            <a:avLst/>
          </a:prstGeom>
          <a:noFill/>
          <a:ln w="31750" cap="rnd">
            <a:solidFill>
              <a:srgbClr val="FF000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da-DK" sz="5400" b="1" i="0" u="none" strike="noStrike" kern="0" cap="none" spc="0" normalizeH="0" baseline="0"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uLnTx/>
                <a:uFillTx/>
                <a:latin typeface="+mj-lt"/>
                <a:ea typeface="+mj-ea"/>
                <a:cs typeface="+mj-cs"/>
              </a:rPr>
              <a:t>Saunagus kursus</a:t>
            </a:r>
            <a:endParaRPr lang="en-GB" sz="5400" b="1" cap="none" spc="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a:prstGeom prst="rect">
            <a:avLst/>
          </a:prstGeo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smtClean="0"/>
              <a:t>Klik på ikonet for at tilføje et billede</a:t>
            </a:r>
          </a:p>
        </p:txBody>
      </p:sp>
      <p:sp>
        <p:nvSpPr>
          <p:cNvPr id="4" name="Pladsholder til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dt" sz="half" idx="10"/>
          </p:nvPr>
        </p:nvSpPr>
        <p:spPr>
          <a:ln/>
        </p:spPr>
        <p:txBody>
          <a:bodyPr/>
          <a:lstStyle>
            <a:lvl1pPr>
              <a:defRPr/>
            </a:lvl1pPr>
          </a:lstStyle>
          <a:p>
            <a:pPr>
              <a:defRPr/>
            </a:pPr>
            <a:endParaRPr lang="da-DK" dirty="0"/>
          </a:p>
        </p:txBody>
      </p:sp>
      <p:sp>
        <p:nvSpPr>
          <p:cNvPr id="6"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7"/>
          <p:cNvSpPr>
            <a:spLocks noGrp="1" noChangeArrowheads="1"/>
          </p:cNvSpPr>
          <p:nvPr>
            <p:ph type="sldNum" sz="quarter" idx="12"/>
          </p:nvPr>
        </p:nvSpPr>
        <p:spPr>
          <a:ln/>
        </p:spPr>
        <p:txBody>
          <a:bodyPr/>
          <a:lstStyle>
            <a:lvl1pPr>
              <a:defRPr/>
            </a:lvl1pPr>
          </a:lstStyle>
          <a:p>
            <a:pPr>
              <a:defRPr/>
            </a:pPr>
            <a:fld id="{59285EC6-DAE8-4559-A124-A3197D479B1E}" type="slidenum">
              <a:rPr lang="da-DK"/>
              <a:pPr>
                <a:defRPr/>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Tree>
    <p:extLst>
      <p:ext uri="{BB962C8B-B14F-4D97-AF65-F5344CB8AC3E}">
        <p14:creationId xmlns:p14="http://schemas.microsoft.com/office/powerpoint/2010/main" val="211371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3" name="Undertitel 2"/>
          <p:cNvSpPr>
            <a:spLocks noGrp="1"/>
          </p:cNvSpPr>
          <p:nvPr>
            <p:ph type="subTitle" idx="1" hasCustomPrompt="1"/>
          </p:nvPr>
        </p:nvSpPr>
        <p:spPr>
          <a:xfrm>
            <a:off x="1403648" y="2708920"/>
            <a:ext cx="6400800" cy="3240360"/>
          </a:xfrm>
        </p:spPr>
        <p:txBody>
          <a:bodyPr/>
          <a:lstStyle>
            <a:lvl1pPr marL="457200" indent="-457200" algn="l">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smtClean="0"/>
              <a:t>Program:</a:t>
            </a:r>
          </a:p>
          <a:p>
            <a:r>
              <a:rPr lang="da-DK" dirty="0" smtClean="0"/>
              <a:t>Saunaen, de fysiske forhold</a:t>
            </a:r>
          </a:p>
          <a:p>
            <a:r>
              <a:rPr lang="da-DK" dirty="0" smtClean="0"/>
              <a:t>Duftolier</a:t>
            </a:r>
          </a:p>
          <a:p>
            <a:r>
              <a:rPr lang="da-DK" dirty="0" smtClean="0"/>
              <a:t>Vifteteknik</a:t>
            </a:r>
          </a:p>
          <a:p>
            <a:r>
              <a:rPr lang="da-DK" dirty="0" err="1" smtClean="0"/>
              <a:t>Gusmidler</a:t>
            </a:r>
            <a:r>
              <a:rPr lang="da-DK" dirty="0" smtClean="0"/>
              <a:t> og metoder</a:t>
            </a:r>
          </a:p>
          <a:p>
            <a:r>
              <a:rPr lang="da-DK" dirty="0" smtClean="0"/>
              <a:t>Tema/fortælling</a:t>
            </a:r>
          </a:p>
          <a:p>
            <a:r>
              <a:rPr lang="da-DK" dirty="0" smtClean="0"/>
              <a:t>Prøver – teoretisk og praktisk</a:t>
            </a:r>
          </a:p>
          <a:p>
            <a:endParaRPr lang="da-DK" dirty="0"/>
          </a:p>
        </p:txBody>
      </p:sp>
      <p:sp>
        <p:nvSpPr>
          <p:cNvPr id="4" name="Rectangle 5"/>
          <p:cNvSpPr>
            <a:spLocks noGrp="1" noChangeArrowheads="1"/>
          </p:cNvSpPr>
          <p:nvPr>
            <p:ph type="dt" sz="half" idx="10"/>
          </p:nvPr>
        </p:nvSpPr>
        <p:spPr>
          <a:ln/>
        </p:spPr>
        <p:txBody>
          <a:bodyPr/>
          <a:lstStyle>
            <a:lvl1pPr>
              <a:defRPr/>
            </a:lvl1pPr>
          </a:lstStyle>
          <a:p>
            <a:pPr>
              <a:defRPr/>
            </a:pPr>
            <a:r>
              <a:rPr lang="da-DK" dirty="0" smtClean="0"/>
              <a:t>8. oktober 2013</a:t>
            </a:r>
            <a:endParaRPr lang="da-DK" dirty="0"/>
          </a:p>
        </p:txBody>
      </p:sp>
      <p:sp>
        <p:nvSpPr>
          <p:cNvPr id="5"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7"/>
          <p:cNvSpPr>
            <a:spLocks noGrp="1" noChangeArrowheads="1"/>
          </p:cNvSpPr>
          <p:nvPr>
            <p:ph type="sldNum" sz="quarter" idx="12"/>
          </p:nvPr>
        </p:nvSpPr>
        <p:spPr>
          <a:ln/>
        </p:spPr>
        <p:txBody>
          <a:bodyPr/>
          <a:lstStyle>
            <a:lvl1pPr>
              <a:defRPr/>
            </a:lvl1pPr>
          </a:lstStyle>
          <a:p>
            <a:pPr>
              <a:defRPr/>
            </a:pPr>
            <a:fld id="{88036613-64BC-4C29-9DD4-9713EB6C3C2A}" type="slidenum">
              <a:rPr lang="da-DK" smtClean="0"/>
              <a:pPr>
                <a:defRPr/>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68313" y="188913"/>
            <a:ext cx="8229600" cy="1143000"/>
          </a:xfrm>
          <a:prstGeom prst="rect">
            <a:avLst/>
          </a:prstGeom>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dt" sz="half" idx="10"/>
          </p:nvPr>
        </p:nvSpPr>
        <p:spPr>
          <a:ln/>
        </p:spPr>
        <p:txBody>
          <a:bodyPr/>
          <a:lstStyle>
            <a:lvl1pPr>
              <a:defRPr/>
            </a:lvl1pPr>
          </a:lstStyle>
          <a:p>
            <a:pPr>
              <a:defRPr/>
            </a:pPr>
            <a:endParaRPr lang="da-DK" dirty="0"/>
          </a:p>
        </p:txBody>
      </p:sp>
      <p:sp>
        <p:nvSpPr>
          <p:cNvPr id="5"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7"/>
          <p:cNvSpPr>
            <a:spLocks noGrp="1" noChangeArrowheads="1"/>
          </p:cNvSpPr>
          <p:nvPr>
            <p:ph type="sldNum" sz="quarter" idx="12"/>
          </p:nvPr>
        </p:nvSpPr>
        <p:spPr>
          <a:ln/>
        </p:spPr>
        <p:txBody>
          <a:bodyPr/>
          <a:lstStyle>
            <a:lvl1pPr>
              <a:defRPr/>
            </a:lvl1pPr>
          </a:lstStyle>
          <a:p>
            <a:pPr>
              <a:defRPr/>
            </a:pPr>
            <a:fld id="{3AF603BC-DE7A-4142-AC22-80613F3CCE41}" type="slidenum">
              <a:rPr lang="da-DK"/>
              <a:pPr>
                <a:defRPr/>
              </a:pPr>
              <a:t>‹nr.›</a:t>
            </a:fld>
            <a:endParaRPr lang="da-DK"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5"/>
          <p:cNvSpPr>
            <a:spLocks noGrp="1" noChangeArrowheads="1"/>
          </p:cNvSpPr>
          <p:nvPr>
            <p:ph type="dt" sz="half" idx="10"/>
          </p:nvPr>
        </p:nvSpPr>
        <p:spPr>
          <a:ln/>
        </p:spPr>
        <p:txBody>
          <a:bodyPr/>
          <a:lstStyle>
            <a:lvl1pPr>
              <a:defRPr/>
            </a:lvl1pPr>
          </a:lstStyle>
          <a:p>
            <a:pPr>
              <a:defRPr/>
            </a:pPr>
            <a:endParaRPr lang="da-DK" dirty="0"/>
          </a:p>
        </p:txBody>
      </p:sp>
      <p:sp>
        <p:nvSpPr>
          <p:cNvPr id="5"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7"/>
          <p:cNvSpPr>
            <a:spLocks noGrp="1" noChangeArrowheads="1"/>
          </p:cNvSpPr>
          <p:nvPr>
            <p:ph type="sldNum" sz="quarter" idx="12"/>
          </p:nvPr>
        </p:nvSpPr>
        <p:spPr>
          <a:ln/>
        </p:spPr>
        <p:txBody>
          <a:bodyPr/>
          <a:lstStyle>
            <a:lvl1pPr>
              <a:defRPr/>
            </a:lvl1pPr>
          </a:lstStyle>
          <a:p>
            <a:pPr>
              <a:defRPr/>
            </a:pPr>
            <a:fld id="{382D8998-8294-4589-A7EA-CED5DFBB3B39}" type="slidenum">
              <a:rPr lang="da-DK"/>
              <a:pPr>
                <a:defRPr/>
              </a:pPr>
              <a:t>‹nr.›</a:t>
            </a:fld>
            <a:endParaRPr lang="da-DK" dirty="0"/>
          </a:p>
        </p:txBody>
      </p:sp>
      <p:sp>
        <p:nvSpPr>
          <p:cNvPr id="7" name="Rektangel 6"/>
          <p:cNvSpPr/>
          <p:nvPr userDrawn="1"/>
        </p:nvSpPr>
        <p:spPr>
          <a:xfrm>
            <a:off x="395537" y="260648"/>
            <a:ext cx="5955476" cy="923330"/>
          </a:xfrm>
          <a:prstGeom prst="rect">
            <a:avLst/>
          </a:prstGeom>
          <a:noFill/>
          <a:ln w="31750" cap="rnd">
            <a:solidFill>
              <a:srgbClr val="FF000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da-DK" sz="5400" b="1" i="0" u="none" strike="noStrike" kern="0" cap="none" spc="0" normalizeH="0" baseline="0"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uLnTx/>
                <a:uFillTx/>
                <a:latin typeface="+mj-lt"/>
                <a:ea typeface="+mj-ea"/>
                <a:cs typeface="+mj-cs"/>
              </a:rPr>
              <a:t>Saunagus kursus</a:t>
            </a:r>
            <a:endParaRPr lang="en-GB" sz="5400" b="1" cap="none" spc="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68313" y="188913"/>
            <a:ext cx="8229600" cy="1143000"/>
          </a:xfrm>
          <a:prstGeom prst="rect">
            <a:avLst/>
          </a:prstGeom>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dt" sz="half" idx="10"/>
          </p:nvPr>
        </p:nvSpPr>
        <p:spPr>
          <a:ln/>
        </p:spPr>
        <p:txBody>
          <a:bodyPr/>
          <a:lstStyle>
            <a:lvl1pPr>
              <a:defRPr/>
            </a:lvl1pPr>
          </a:lstStyle>
          <a:p>
            <a:pPr>
              <a:defRPr/>
            </a:pPr>
            <a:endParaRPr lang="da-DK" dirty="0"/>
          </a:p>
        </p:txBody>
      </p:sp>
      <p:sp>
        <p:nvSpPr>
          <p:cNvPr id="6"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7"/>
          <p:cNvSpPr>
            <a:spLocks noGrp="1" noChangeArrowheads="1"/>
          </p:cNvSpPr>
          <p:nvPr>
            <p:ph type="sldNum" sz="quarter" idx="12"/>
          </p:nvPr>
        </p:nvSpPr>
        <p:spPr>
          <a:ln/>
        </p:spPr>
        <p:txBody>
          <a:bodyPr/>
          <a:lstStyle>
            <a:lvl1pPr>
              <a:defRPr/>
            </a:lvl1pPr>
          </a:lstStyle>
          <a:p>
            <a:pPr>
              <a:defRPr/>
            </a:pPr>
            <a:fld id="{B34F6C2F-43FB-4E8D-9085-B004C2D336CE}"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5"/>
          <p:cNvSpPr>
            <a:spLocks noGrp="1" noChangeArrowheads="1"/>
          </p:cNvSpPr>
          <p:nvPr>
            <p:ph type="dt" sz="half" idx="10"/>
          </p:nvPr>
        </p:nvSpPr>
        <p:spPr>
          <a:ln/>
        </p:spPr>
        <p:txBody>
          <a:bodyPr/>
          <a:lstStyle>
            <a:lvl1pPr>
              <a:defRPr/>
            </a:lvl1pPr>
          </a:lstStyle>
          <a:p>
            <a:pPr>
              <a:defRPr/>
            </a:pPr>
            <a:endParaRPr lang="da-DK" dirty="0"/>
          </a:p>
        </p:txBody>
      </p:sp>
      <p:sp>
        <p:nvSpPr>
          <p:cNvPr id="8"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9" name="Rectangle 7"/>
          <p:cNvSpPr>
            <a:spLocks noGrp="1" noChangeArrowheads="1"/>
          </p:cNvSpPr>
          <p:nvPr>
            <p:ph type="sldNum" sz="quarter" idx="12"/>
          </p:nvPr>
        </p:nvSpPr>
        <p:spPr>
          <a:ln/>
        </p:spPr>
        <p:txBody>
          <a:bodyPr/>
          <a:lstStyle>
            <a:lvl1pPr>
              <a:defRPr/>
            </a:lvl1pPr>
          </a:lstStyle>
          <a:p>
            <a:pPr>
              <a:defRPr/>
            </a:pPr>
            <a:fld id="{492F1CF3-85C6-41AE-80A5-FA90EBD87BA6}" type="slidenum">
              <a:rPr lang="da-DK"/>
              <a:pPr>
                <a:defRPr/>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endParaRPr lang="da-DK" dirty="0"/>
          </a:p>
        </p:txBody>
      </p:sp>
      <p:sp>
        <p:nvSpPr>
          <p:cNvPr id="4"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5" name="Rectangle 7"/>
          <p:cNvSpPr>
            <a:spLocks noGrp="1" noChangeArrowheads="1"/>
          </p:cNvSpPr>
          <p:nvPr>
            <p:ph type="sldNum" sz="quarter" idx="12"/>
          </p:nvPr>
        </p:nvSpPr>
        <p:spPr>
          <a:ln/>
        </p:spPr>
        <p:txBody>
          <a:bodyPr/>
          <a:lstStyle>
            <a:lvl1pPr>
              <a:defRPr/>
            </a:lvl1pPr>
          </a:lstStyle>
          <a:p>
            <a:pPr>
              <a:defRPr/>
            </a:pPr>
            <a:fld id="{F9AF7229-44B5-4214-8B89-B3B6987E6AD1}" type="slidenum">
              <a:rPr lang="da-DK"/>
              <a:pPr>
                <a:defRPr/>
              </a:pPr>
              <a:t>‹nr.›</a:t>
            </a:fld>
            <a:endParaRPr lang="da-DK" dirty="0"/>
          </a:p>
        </p:txBody>
      </p:sp>
      <p:sp>
        <p:nvSpPr>
          <p:cNvPr id="6" name="Rektangel 5"/>
          <p:cNvSpPr/>
          <p:nvPr userDrawn="1"/>
        </p:nvSpPr>
        <p:spPr>
          <a:xfrm>
            <a:off x="395537" y="260648"/>
            <a:ext cx="5955476" cy="923330"/>
          </a:xfrm>
          <a:prstGeom prst="rect">
            <a:avLst/>
          </a:prstGeom>
          <a:noFill/>
          <a:ln w="31750" cap="rnd">
            <a:solidFill>
              <a:srgbClr val="FF0000"/>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da-DK" sz="5400" b="1" i="0" u="none" strike="noStrike" kern="0" cap="none" spc="0" normalizeH="0" baseline="0"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uLnTx/>
                <a:uFillTx/>
                <a:latin typeface="+mj-lt"/>
                <a:ea typeface="+mj-ea"/>
                <a:cs typeface="+mj-cs"/>
              </a:rPr>
              <a:t>Saunagus kursus</a:t>
            </a:r>
            <a:endParaRPr lang="en-GB" sz="5400" b="1" cap="none" spc="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da-DK" dirty="0"/>
          </a:p>
        </p:txBody>
      </p:sp>
      <p:sp>
        <p:nvSpPr>
          <p:cNvPr id="3"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4" name="Rectangle 7"/>
          <p:cNvSpPr>
            <a:spLocks noGrp="1" noChangeArrowheads="1"/>
          </p:cNvSpPr>
          <p:nvPr>
            <p:ph type="sldNum" sz="quarter" idx="12"/>
          </p:nvPr>
        </p:nvSpPr>
        <p:spPr>
          <a:ln/>
        </p:spPr>
        <p:txBody>
          <a:bodyPr/>
          <a:lstStyle>
            <a:lvl1pPr>
              <a:defRPr/>
            </a:lvl1pPr>
          </a:lstStyle>
          <a:p>
            <a:pPr>
              <a:defRPr/>
            </a:pPr>
            <a:fld id="{715943E0-7913-4C4F-A7AD-3A3D18FC1CCA}" type="slidenum">
              <a:rPr lang="da-DK"/>
              <a:pPr>
                <a:defRPr/>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dt" sz="half" idx="10"/>
          </p:nvPr>
        </p:nvSpPr>
        <p:spPr>
          <a:ln/>
        </p:spPr>
        <p:txBody>
          <a:bodyPr/>
          <a:lstStyle>
            <a:lvl1pPr>
              <a:defRPr/>
            </a:lvl1pPr>
          </a:lstStyle>
          <a:p>
            <a:pPr>
              <a:defRPr/>
            </a:pPr>
            <a:endParaRPr lang="da-DK" dirty="0"/>
          </a:p>
        </p:txBody>
      </p:sp>
      <p:sp>
        <p:nvSpPr>
          <p:cNvPr id="6" name="Rectangle 6"/>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7"/>
          <p:cNvSpPr>
            <a:spLocks noGrp="1" noChangeArrowheads="1"/>
          </p:cNvSpPr>
          <p:nvPr>
            <p:ph type="sldNum" sz="quarter" idx="12"/>
          </p:nvPr>
        </p:nvSpPr>
        <p:spPr>
          <a:ln/>
        </p:spPr>
        <p:txBody>
          <a:bodyPr/>
          <a:lstStyle>
            <a:lvl1pPr>
              <a:defRPr/>
            </a:lvl1pPr>
          </a:lstStyle>
          <a:p>
            <a:pPr>
              <a:defRPr/>
            </a:pPr>
            <a:fld id="{7180AB65-F7D9-4817-91C0-6E3AFDCCCD80}" type="slidenum">
              <a:rPr lang="da-DK"/>
              <a:pPr>
                <a:defRPr/>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odPPTbaggrund"/>
          <p:cNvPicPr>
            <a:picLocks noChangeAspect="1" noChangeArrowheads="1"/>
          </p:cNvPicPr>
          <p:nvPr/>
        </p:nvPicPr>
        <p:blipFill>
          <a:blip r:embed="rId13" cstate="screen">
            <a:lum bright="32000" contrast="-34000"/>
          </a:blip>
          <a:srcRect/>
          <a:stretch>
            <a:fillRect/>
          </a:stretch>
        </p:blipFill>
        <p:spPr bwMode="auto">
          <a:xfrm>
            <a:off x="323851" y="188914"/>
            <a:ext cx="8496300" cy="6264275"/>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a-DK" dirty="0"/>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a-DK" dirty="0"/>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D9C3630-4E2E-49AF-995F-3879785A7045}" type="slidenum">
              <a:rPr lang="da-DK"/>
              <a:pPr>
                <a:defRPr/>
              </a:pPr>
              <a:t>‹nr.›</a:t>
            </a:fld>
            <a:endParaRPr lang="da-DK" dirty="0"/>
          </a:p>
        </p:txBody>
      </p:sp>
      <p:pic>
        <p:nvPicPr>
          <p:cNvPr id="2" name="Billed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78378" y="260649"/>
            <a:ext cx="1296143" cy="129614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file:///C:\Users\MichaelBesnier\OneDrive\DDS\Teltsaunaer-Mobilsauna\Mobilsauna\Birkely-mobilsauna.docx" TargetMode="External"/><Relationship Id="rId5" Type="http://schemas.openxmlformats.org/officeDocument/2006/relationships/audio" Target="../media/audio2.wav"/><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07504" y="764704"/>
            <a:ext cx="7772400" cy="1470025"/>
          </a:xfrm>
          <a:prstGeom prst="rect">
            <a:avLst/>
          </a:prstGeom>
        </p:spPr>
        <p:txBody>
          <a:bodyPr/>
          <a:lstStyle/>
          <a:p>
            <a:pPr algn="ctr" eaLnBrk="1" hangingPunct="1"/>
            <a:r>
              <a:rPr lang="da-DK" sz="8000" dirty="0" smtClean="0">
                <a:solidFill>
                  <a:srgbClr val="CC3300"/>
                </a:solidFill>
              </a:rPr>
              <a:t>Mobile sauna!</a:t>
            </a:r>
          </a:p>
        </p:txBody>
      </p:sp>
      <p:sp>
        <p:nvSpPr>
          <p:cNvPr id="2051" name="Rectangle 3"/>
          <p:cNvSpPr>
            <a:spLocks noGrp="1" noChangeArrowheads="1"/>
          </p:cNvSpPr>
          <p:nvPr>
            <p:ph type="subTitle" idx="1"/>
          </p:nvPr>
        </p:nvSpPr>
        <p:spPr>
          <a:xfrm>
            <a:off x="251520" y="2060849"/>
            <a:ext cx="8892480" cy="3600226"/>
          </a:xfrm>
        </p:spPr>
        <p:txBody>
          <a:bodyPr/>
          <a:lstStyle/>
          <a:p>
            <a:pPr algn="l" eaLnBrk="1" hangingPunct="1">
              <a:lnSpc>
                <a:spcPct val="90000"/>
              </a:lnSpc>
            </a:pPr>
            <a:r>
              <a:rPr lang="da-DK" b="1" dirty="0" smtClean="0">
                <a:solidFill>
                  <a:srgbClr val="CC3300"/>
                </a:solidFill>
              </a:rPr>
              <a:t>A </a:t>
            </a:r>
            <a:r>
              <a:rPr lang="da-DK" b="1" dirty="0" err="1" smtClean="0">
                <a:solidFill>
                  <a:srgbClr val="CC3300"/>
                </a:solidFill>
              </a:rPr>
              <a:t>project</a:t>
            </a:r>
            <a:r>
              <a:rPr lang="da-DK" b="1" dirty="0" smtClean="0">
                <a:solidFill>
                  <a:srgbClr val="CC3300"/>
                </a:solidFill>
              </a:rPr>
              <a:t>, </a:t>
            </a:r>
            <a:r>
              <a:rPr lang="da-DK" b="1" dirty="0" err="1" smtClean="0">
                <a:solidFill>
                  <a:srgbClr val="CC3300"/>
                </a:solidFill>
              </a:rPr>
              <a:t>wanted</a:t>
            </a:r>
            <a:r>
              <a:rPr lang="da-DK" b="1" dirty="0" smtClean="0">
                <a:solidFill>
                  <a:srgbClr val="CC3300"/>
                </a:solidFill>
              </a:rPr>
              <a:t> for </a:t>
            </a:r>
            <a:r>
              <a:rPr lang="da-DK" b="1" dirty="0" err="1" smtClean="0">
                <a:solidFill>
                  <a:srgbClr val="CC3300"/>
                </a:solidFill>
              </a:rPr>
              <a:t>many</a:t>
            </a:r>
            <a:r>
              <a:rPr lang="da-DK" b="1" dirty="0" smtClean="0">
                <a:solidFill>
                  <a:srgbClr val="CC3300"/>
                </a:solidFill>
              </a:rPr>
              <a:t> </a:t>
            </a:r>
            <a:r>
              <a:rPr lang="da-DK" b="1" dirty="0" err="1" smtClean="0">
                <a:solidFill>
                  <a:srgbClr val="CC3300"/>
                </a:solidFill>
              </a:rPr>
              <a:t>years</a:t>
            </a:r>
            <a:r>
              <a:rPr lang="da-DK" b="1" dirty="0" smtClean="0">
                <a:solidFill>
                  <a:srgbClr val="CC3300"/>
                </a:solidFill>
              </a:rPr>
              <a:t>.</a:t>
            </a:r>
          </a:p>
          <a:p>
            <a:pPr algn="l" eaLnBrk="1" hangingPunct="1">
              <a:lnSpc>
                <a:spcPct val="90000"/>
              </a:lnSpc>
            </a:pPr>
            <a:r>
              <a:rPr lang="da-DK" b="1" dirty="0" smtClean="0">
                <a:solidFill>
                  <a:srgbClr val="CC3300"/>
                </a:solidFill>
              </a:rPr>
              <a:t>A </a:t>
            </a:r>
            <a:r>
              <a:rPr lang="da-DK" b="1" dirty="0" err="1" smtClean="0">
                <a:solidFill>
                  <a:srgbClr val="CC3300"/>
                </a:solidFill>
              </a:rPr>
              <a:t>project</a:t>
            </a:r>
            <a:r>
              <a:rPr lang="da-DK" b="1" dirty="0" smtClean="0">
                <a:solidFill>
                  <a:srgbClr val="CC3300"/>
                </a:solidFill>
              </a:rPr>
              <a:t> lasting VERY long!</a:t>
            </a:r>
          </a:p>
          <a:p>
            <a:pPr algn="l" eaLnBrk="1" hangingPunct="1">
              <a:lnSpc>
                <a:spcPct val="90000"/>
              </a:lnSpc>
            </a:pPr>
            <a:r>
              <a:rPr lang="da-DK" b="1" dirty="0" smtClean="0">
                <a:solidFill>
                  <a:srgbClr val="CC3300"/>
                </a:solidFill>
              </a:rPr>
              <a:t>A </a:t>
            </a:r>
            <a:r>
              <a:rPr lang="da-DK" b="1" dirty="0" err="1" smtClean="0">
                <a:solidFill>
                  <a:srgbClr val="CC3300"/>
                </a:solidFill>
              </a:rPr>
              <a:t>project</a:t>
            </a:r>
            <a:r>
              <a:rPr lang="da-DK" b="1" dirty="0" smtClean="0">
                <a:solidFill>
                  <a:srgbClr val="CC3300"/>
                </a:solidFill>
              </a:rPr>
              <a:t>, </a:t>
            </a:r>
            <a:r>
              <a:rPr lang="da-DK" b="1" dirty="0" err="1" smtClean="0">
                <a:solidFill>
                  <a:srgbClr val="CC3300"/>
                </a:solidFill>
              </a:rPr>
              <a:t>becoming</a:t>
            </a:r>
            <a:r>
              <a:rPr lang="da-DK" b="1" dirty="0" smtClean="0">
                <a:solidFill>
                  <a:srgbClr val="CC3300"/>
                </a:solidFill>
              </a:rPr>
              <a:t> </a:t>
            </a:r>
            <a:r>
              <a:rPr lang="da-DK" b="1" dirty="0" err="1" smtClean="0">
                <a:solidFill>
                  <a:srgbClr val="CC3300"/>
                </a:solidFill>
              </a:rPr>
              <a:t>surprisingly</a:t>
            </a:r>
            <a:r>
              <a:rPr lang="da-DK" b="1" dirty="0" smtClean="0">
                <a:solidFill>
                  <a:srgbClr val="CC3300"/>
                </a:solidFill>
              </a:rPr>
              <a:t> </a:t>
            </a:r>
            <a:r>
              <a:rPr lang="da-DK" b="1" dirty="0" err="1" smtClean="0">
                <a:solidFill>
                  <a:srgbClr val="CC3300"/>
                </a:solidFill>
              </a:rPr>
              <a:t>expensive</a:t>
            </a:r>
            <a:r>
              <a:rPr lang="da-DK" b="1" dirty="0" smtClean="0">
                <a:solidFill>
                  <a:srgbClr val="CC3300"/>
                </a:solidFill>
              </a:rPr>
              <a:t>!</a:t>
            </a:r>
          </a:p>
          <a:p>
            <a:pPr algn="l" eaLnBrk="1" hangingPunct="1">
              <a:lnSpc>
                <a:spcPct val="90000"/>
              </a:lnSpc>
            </a:pPr>
            <a:endParaRPr lang="da-DK" b="1" dirty="0" smtClean="0">
              <a:solidFill>
                <a:srgbClr val="CC3300"/>
              </a:solidFill>
            </a:endParaRPr>
          </a:p>
          <a:p>
            <a:pPr algn="l" eaLnBrk="1" hangingPunct="1">
              <a:lnSpc>
                <a:spcPct val="90000"/>
              </a:lnSpc>
            </a:pPr>
            <a:r>
              <a:rPr lang="da-DK" b="1" dirty="0" smtClean="0">
                <a:solidFill>
                  <a:srgbClr val="CC3300"/>
                </a:solidFill>
              </a:rPr>
              <a:t>See </a:t>
            </a:r>
            <a:r>
              <a:rPr lang="da-DK" b="1" dirty="0" err="1" smtClean="0">
                <a:solidFill>
                  <a:srgbClr val="CC3300"/>
                </a:solidFill>
              </a:rPr>
              <a:t>how</a:t>
            </a:r>
            <a:r>
              <a:rPr lang="da-DK" b="1" dirty="0" smtClean="0">
                <a:solidFill>
                  <a:srgbClr val="CC3300"/>
                </a:solidFill>
              </a:rPr>
              <a:t> it </a:t>
            </a:r>
            <a:r>
              <a:rPr lang="da-DK" b="1" dirty="0" err="1" smtClean="0">
                <a:solidFill>
                  <a:srgbClr val="CC3300"/>
                </a:solidFill>
              </a:rPr>
              <a:t>went</a:t>
            </a:r>
            <a:r>
              <a:rPr lang="da-DK" b="1" dirty="0" smtClean="0">
                <a:solidFill>
                  <a:srgbClr val="CC3300"/>
                </a:solidFill>
              </a:rPr>
              <a:t> </a:t>
            </a:r>
            <a:r>
              <a:rPr lang="da-DK" b="1" dirty="0" err="1" smtClean="0">
                <a:solidFill>
                  <a:srgbClr val="CC3300"/>
                </a:solidFill>
              </a:rPr>
              <a:t>here</a:t>
            </a:r>
            <a:r>
              <a:rPr lang="da-DK" b="1" smtClean="0">
                <a:solidFill>
                  <a:srgbClr val="CC3300"/>
                </a:solidFill>
              </a:rPr>
              <a:t>:</a:t>
            </a:r>
            <a:endParaRPr lang="da-DK" b="1" dirty="0">
              <a:solidFill>
                <a:srgbClr val="CC3300"/>
              </a:solidFill>
            </a:endParaRPr>
          </a:p>
          <a:p>
            <a:pPr algn="l" eaLnBrk="1" hangingPunct="1">
              <a:lnSpc>
                <a:spcPct val="90000"/>
              </a:lnSpc>
            </a:pPr>
            <a:endParaRPr lang="da-DK" b="1" dirty="0" smtClean="0">
              <a:solidFill>
                <a:srgbClr val="CC3300"/>
              </a:solidFill>
            </a:endParaRPr>
          </a:p>
        </p:txBody>
      </p:sp>
    </p:spTree>
    <p:extLst>
      <p:ext uri="{BB962C8B-B14F-4D97-AF65-F5344CB8AC3E}">
        <p14:creationId xmlns:p14="http://schemas.microsoft.com/office/powerpoint/2010/main" val="338047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50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500" autoRev="1" fill="hold">
                                          <p:stCondLst>
                                            <p:cond delay="0"/>
                                          </p:stCondLst>
                                        </p:cTn>
                                        <p:tgtEl>
                                          <p:spTgt spid="2050"/>
                                        </p:tgtEl>
                                        <p:attrNameLst>
                                          <p:attrName>ppt_w</p:attrName>
                                        </p:attrNameLst>
                                      </p:cBhvr>
                                    </p:anim>
                                    <p:anim by="(#ppt_w*0.50)" calcmode="lin" valueType="num">
                                      <p:cBhvr>
                                        <p:cTn id="8" dur="500" decel="50000" autoRev="1" fill="hold">
                                          <p:stCondLst>
                                            <p:cond delay="0"/>
                                          </p:stCondLst>
                                        </p:cTn>
                                        <p:tgtEl>
                                          <p:spTgt spid="2050"/>
                                        </p:tgtEl>
                                        <p:attrNameLst>
                                          <p:attrName>ppt_x</p:attrName>
                                        </p:attrNameLst>
                                      </p:cBhvr>
                                    </p:anim>
                                    <p:anim from="(-#ppt_h/2)" to="(#ppt_y)" calcmode="lin" valueType="num">
                                      <p:cBhvr>
                                        <p:cTn id="9" dur="1000" fill="hold">
                                          <p:stCondLst>
                                            <p:cond delay="0"/>
                                          </p:stCondLst>
                                        </p:cTn>
                                        <p:tgtEl>
                                          <p:spTgt spid="2050"/>
                                        </p:tgtEl>
                                        <p:attrNameLst>
                                          <p:attrName>ppt_y</p:attrName>
                                        </p:attrNameLst>
                                      </p:cBhvr>
                                    </p:anim>
                                    <p:animRot by="21600000">
                                      <p:cBhvr>
                                        <p:cTn id="10" dur="1000" fill="hold">
                                          <p:stCondLst>
                                            <p:cond delay="0"/>
                                          </p:stCondLst>
                                        </p:cTn>
                                        <p:tgtEl>
                                          <p:spTgt spid="2050"/>
                                        </p:tgtEl>
                                        <p:attrNameLst>
                                          <p:attrName>r</p:attrName>
                                        </p:attrNameLst>
                                      </p:cBhvr>
                                    </p:animRot>
                                  </p:childTnLst>
                                </p:cTn>
                              </p:par>
                            </p:childTnLst>
                          </p:cTn>
                        </p:par>
                        <p:par>
                          <p:cTn id="11" fill="hold">
                            <p:stCondLst>
                              <p:cond delay="2600"/>
                            </p:stCondLst>
                            <p:childTnLst>
                              <p:par>
                                <p:cTn id="12" presetID="56" presetClass="entr" presetSubtype="0" fill="hold" grpId="0" nodeType="afterEffect">
                                  <p:stCondLst>
                                    <p:cond delay="50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051">
                                            <p:txEl>
                                              <p:pRg st="0" end="0"/>
                                            </p:txEl>
                                          </p:spTgt>
                                        </p:tgtEl>
                                        <p:attrNameLst>
                                          <p:attrName>ppt_w</p:attrName>
                                        </p:attrNameLst>
                                      </p:cBhvr>
                                    </p:anim>
                                    <p:anim by="(#ppt_w*0.50)" calcmode="lin" valueType="num">
                                      <p:cBhvr>
                                        <p:cTn id="15" dur="500" decel="50000" autoRev="1" fill="hold">
                                          <p:stCondLst>
                                            <p:cond delay="0"/>
                                          </p:stCondLst>
                                        </p:cTn>
                                        <p:tgtEl>
                                          <p:spTgt spid="2051">
                                            <p:txEl>
                                              <p:pRg st="0" end="0"/>
                                            </p:txEl>
                                          </p:spTgt>
                                        </p:tgtEl>
                                        <p:attrNameLst>
                                          <p:attrName>ppt_x</p:attrName>
                                        </p:attrNameLst>
                                      </p:cBhvr>
                                    </p:anim>
                                    <p:anim from="(-#ppt_h/2)" to="(#ppt_y)" calcmode="lin" valueType="num">
                                      <p:cBhvr>
                                        <p:cTn id="16" dur="1000" fill="hold">
                                          <p:stCondLst>
                                            <p:cond delay="0"/>
                                          </p:stCondLst>
                                        </p:cTn>
                                        <p:tgtEl>
                                          <p:spTgt spid="2051">
                                            <p:txEl>
                                              <p:pRg st="0" end="0"/>
                                            </p:txEl>
                                          </p:spTgt>
                                        </p:tgtEl>
                                        <p:attrNameLst>
                                          <p:attrName>ppt_y</p:attrName>
                                        </p:attrNameLst>
                                      </p:cBhvr>
                                    </p:anim>
                                    <p:animRot by="21600000">
                                      <p:cBhvr>
                                        <p:cTn id="17" dur="1000" fill="hold">
                                          <p:stCondLst>
                                            <p:cond delay="0"/>
                                          </p:stCondLst>
                                        </p:cTn>
                                        <p:tgtEl>
                                          <p:spTgt spid="2051">
                                            <p:txEl>
                                              <p:pRg st="0" end="0"/>
                                            </p:txEl>
                                          </p:spTgt>
                                        </p:tgtEl>
                                        <p:attrNameLst>
                                          <p:attrName>r</p:attrName>
                                        </p:attrNameLst>
                                      </p:cBhvr>
                                    </p:animRot>
                                  </p:childTnLst>
                                </p:cTn>
                              </p:par>
                            </p:childTnLst>
                          </p:cTn>
                        </p:par>
                        <p:par>
                          <p:cTn id="18" fill="hold">
                            <p:stCondLst>
                              <p:cond delay="6800"/>
                            </p:stCondLst>
                            <p:childTnLst>
                              <p:par>
                                <p:cTn id="19" presetID="56" presetClass="entr" presetSubtype="0" fill="hold" grpId="0" nodeType="afterEffect">
                                  <p:stCondLst>
                                    <p:cond delay="500"/>
                                  </p:stCondLst>
                                  <p:iterate type="lt">
                                    <p:tmPct val="10000"/>
                                  </p:iterate>
                                  <p:childTnLst>
                                    <p:set>
                                      <p:cBhvr>
                                        <p:cTn id="20" dur="1" fill="hold">
                                          <p:stCondLst>
                                            <p:cond delay="0"/>
                                          </p:stCondLst>
                                        </p:cTn>
                                        <p:tgtEl>
                                          <p:spTgt spid="2051">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2051">
                                            <p:txEl>
                                              <p:pRg st="1" end="1"/>
                                            </p:txEl>
                                          </p:spTgt>
                                        </p:tgtEl>
                                        <p:attrNameLst>
                                          <p:attrName>ppt_w</p:attrName>
                                        </p:attrNameLst>
                                      </p:cBhvr>
                                    </p:anim>
                                    <p:anim by="(#ppt_w*0.50)" calcmode="lin" valueType="num">
                                      <p:cBhvr>
                                        <p:cTn id="22" dur="500" decel="50000" autoRev="1" fill="hold">
                                          <p:stCondLst>
                                            <p:cond delay="0"/>
                                          </p:stCondLst>
                                        </p:cTn>
                                        <p:tgtEl>
                                          <p:spTgt spid="2051">
                                            <p:txEl>
                                              <p:pRg st="1" end="1"/>
                                            </p:txEl>
                                          </p:spTgt>
                                        </p:tgtEl>
                                        <p:attrNameLst>
                                          <p:attrName>ppt_x</p:attrName>
                                        </p:attrNameLst>
                                      </p:cBhvr>
                                    </p:anim>
                                    <p:anim from="(-#ppt_h/2)" to="(#ppt_y)" calcmode="lin" valueType="num">
                                      <p:cBhvr>
                                        <p:cTn id="23" dur="1000" fill="hold">
                                          <p:stCondLst>
                                            <p:cond delay="0"/>
                                          </p:stCondLst>
                                        </p:cTn>
                                        <p:tgtEl>
                                          <p:spTgt spid="2051">
                                            <p:txEl>
                                              <p:pRg st="1" end="1"/>
                                            </p:txEl>
                                          </p:spTgt>
                                        </p:tgtEl>
                                        <p:attrNameLst>
                                          <p:attrName>ppt_y</p:attrName>
                                        </p:attrNameLst>
                                      </p:cBhvr>
                                    </p:anim>
                                    <p:animRot by="21600000">
                                      <p:cBhvr>
                                        <p:cTn id="24" dur="1000" fill="hold">
                                          <p:stCondLst>
                                            <p:cond delay="0"/>
                                          </p:stCondLst>
                                        </p:cTn>
                                        <p:tgtEl>
                                          <p:spTgt spid="2051">
                                            <p:txEl>
                                              <p:pRg st="1" end="1"/>
                                            </p:txEl>
                                          </p:spTgt>
                                        </p:tgtEl>
                                        <p:attrNameLst>
                                          <p:attrName>r</p:attrName>
                                        </p:attrNameLst>
                                      </p:cBhvr>
                                    </p:animRot>
                                  </p:childTnLst>
                                </p:cTn>
                              </p:par>
                            </p:childTnLst>
                          </p:cTn>
                        </p:par>
                        <p:par>
                          <p:cTn id="25" fill="hold">
                            <p:stCondLst>
                              <p:cond delay="10600"/>
                            </p:stCondLst>
                            <p:childTnLst>
                              <p:par>
                                <p:cTn id="26" presetID="56" presetClass="entr" presetSubtype="0" fill="hold" grpId="0" nodeType="afterEffect">
                                  <p:stCondLst>
                                    <p:cond delay="500"/>
                                  </p:stCondLst>
                                  <p:iterate type="lt">
                                    <p:tmPct val="10000"/>
                                  </p:iterate>
                                  <p:childTnLst>
                                    <p:set>
                                      <p:cBhvr>
                                        <p:cTn id="27" dur="1" fill="hold">
                                          <p:stCondLst>
                                            <p:cond delay="0"/>
                                          </p:stCondLst>
                                        </p:cTn>
                                        <p:tgtEl>
                                          <p:spTgt spid="2051">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2051">
                                            <p:txEl>
                                              <p:pRg st="2" end="2"/>
                                            </p:txEl>
                                          </p:spTgt>
                                        </p:tgtEl>
                                        <p:attrNameLst>
                                          <p:attrName>ppt_w</p:attrName>
                                        </p:attrNameLst>
                                      </p:cBhvr>
                                    </p:anim>
                                    <p:anim by="(#ppt_w*0.50)" calcmode="lin" valueType="num">
                                      <p:cBhvr>
                                        <p:cTn id="29" dur="500" decel="50000" autoRev="1" fill="hold">
                                          <p:stCondLst>
                                            <p:cond delay="0"/>
                                          </p:stCondLst>
                                        </p:cTn>
                                        <p:tgtEl>
                                          <p:spTgt spid="2051">
                                            <p:txEl>
                                              <p:pRg st="2" end="2"/>
                                            </p:txEl>
                                          </p:spTgt>
                                        </p:tgtEl>
                                        <p:attrNameLst>
                                          <p:attrName>ppt_x</p:attrName>
                                        </p:attrNameLst>
                                      </p:cBhvr>
                                    </p:anim>
                                    <p:anim from="(-#ppt_h/2)" to="(#ppt_y)" calcmode="lin" valueType="num">
                                      <p:cBhvr>
                                        <p:cTn id="30" dur="1000" fill="hold">
                                          <p:stCondLst>
                                            <p:cond delay="0"/>
                                          </p:stCondLst>
                                        </p:cTn>
                                        <p:tgtEl>
                                          <p:spTgt spid="2051">
                                            <p:txEl>
                                              <p:pRg st="2" end="2"/>
                                            </p:txEl>
                                          </p:spTgt>
                                        </p:tgtEl>
                                        <p:attrNameLst>
                                          <p:attrName>ppt_y</p:attrName>
                                        </p:attrNameLst>
                                      </p:cBhvr>
                                    </p:anim>
                                    <p:animRot by="21600000">
                                      <p:cBhvr>
                                        <p:cTn id="31" dur="1000" fill="hold">
                                          <p:stCondLst>
                                            <p:cond delay="0"/>
                                          </p:stCondLst>
                                        </p:cTn>
                                        <p:tgtEl>
                                          <p:spTgt spid="2051">
                                            <p:txEl>
                                              <p:pRg st="2" end="2"/>
                                            </p:txEl>
                                          </p:spTgt>
                                        </p:tgtEl>
                                        <p:attrNameLst>
                                          <p:attrName>r</p:attrName>
                                        </p:attrNameLst>
                                      </p:cBhvr>
                                    </p:animRot>
                                  </p:childTnLst>
                                </p:cTn>
                              </p:par>
                            </p:childTnLst>
                          </p:cTn>
                        </p:par>
                        <p:par>
                          <p:cTn id="32" fill="hold">
                            <p:stCondLst>
                              <p:cond delay="15900"/>
                            </p:stCondLst>
                            <p:childTnLst>
                              <p:par>
                                <p:cTn id="33" presetID="56" presetClass="entr" presetSubtype="0" fill="hold" grpId="0" nodeType="afterEffect">
                                  <p:stCondLst>
                                    <p:cond delay="500"/>
                                  </p:stCondLst>
                                  <p:iterate type="lt">
                                    <p:tmPct val="10000"/>
                                  </p:iterate>
                                  <p:childTnLst>
                                    <p:set>
                                      <p:cBhvr>
                                        <p:cTn id="34" dur="1" fill="hold">
                                          <p:stCondLst>
                                            <p:cond delay="0"/>
                                          </p:stCondLst>
                                        </p:cTn>
                                        <p:tgtEl>
                                          <p:spTgt spid="2051">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2051">
                                            <p:txEl>
                                              <p:pRg st="4" end="4"/>
                                            </p:txEl>
                                          </p:spTgt>
                                        </p:tgtEl>
                                        <p:attrNameLst>
                                          <p:attrName>ppt_w</p:attrName>
                                        </p:attrNameLst>
                                      </p:cBhvr>
                                    </p:anim>
                                    <p:anim by="(#ppt_w*0.50)" calcmode="lin" valueType="num">
                                      <p:cBhvr>
                                        <p:cTn id="36" dur="500" decel="50000" autoRev="1" fill="hold">
                                          <p:stCondLst>
                                            <p:cond delay="0"/>
                                          </p:stCondLst>
                                        </p:cTn>
                                        <p:tgtEl>
                                          <p:spTgt spid="2051">
                                            <p:txEl>
                                              <p:pRg st="4" end="4"/>
                                            </p:txEl>
                                          </p:spTgt>
                                        </p:tgtEl>
                                        <p:attrNameLst>
                                          <p:attrName>ppt_x</p:attrName>
                                        </p:attrNameLst>
                                      </p:cBhvr>
                                    </p:anim>
                                    <p:anim from="(-#ppt_h/2)" to="(#ppt_y)" calcmode="lin" valueType="num">
                                      <p:cBhvr>
                                        <p:cTn id="37" dur="1000" fill="hold">
                                          <p:stCondLst>
                                            <p:cond delay="0"/>
                                          </p:stCondLst>
                                        </p:cTn>
                                        <p:tgtEl>
                                          <p:spTgt spid="2051">
                                            <p:txEl>
                                              <p:pRg st="4" end="4"/>
                                            </p:txEl>
                                          </p:spTgt>
                                        </p:tgtEl>
                                        <p:attrNameLst>
                                          <p:attrName>ppt_y</p:attrName>
                                        </p:attrNameLst>
                                      </p:cBhvr>
                                    </p:anim>
                                    <p:animRot by="21600000">
                                      <p:cBhvr>
                                        <p:cTn id="38" dur="1000" fill="hold">
                                          <p:stCondLst>
                                            <p:cond delay="0"/>
                                          </p:stCondLst>
                                        </p:cTn>
                                        <p:tgtEl>
                                          <p:spTgt spid="205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88914"/>
            <a:ext cx="6695975" cy="719807"/>
          </a:xfrm>
        </p:spPr>
        <p:txBody>
          <a:bodyPr/>
          <a:lstStyle/>
          <a:p>
            <a:r>
              <a:rPr lang="da-DK" dirty="0" smtClean="0">
                <a:solidFill>
                  <a:srgbClr val="CC3300"/>
                </a:solidFill>
              </a:rPr>
              <a:t>Mobile sauna</a:t>
            </a:r>
            <a:r>
              <a:rPr lang="da-DK" dirty="0">
                <a:solidFill>
                  <a:srgbClr val="CC3300"/>
                </a:solidFill>
              </a:rPr>
              <a:t>!</a:t>
            </a:r>
            <a:endParaRPr lang="da-DK" dirty="0"/>
          </a:p>
        </p:txBody>
      </p:sp>
      <p:sp>
        <p:nvSpPr>
          <p:cNvPr id="3" name="Pladsholder til indhold 2"/>
          <p:cNvSpPr>
            <a:spLocks noGrp="1"/>
          </p:cNvSpPr>
          <p:nvPr>
            <p:ph idx="1"/>
          </p:nvPr>
        </p:nvSpPr>
        <p:spPr>
          <a:xfrm>
            <a:off x="179512" y="980730"/>
            <a:ext cx="7200800" cy="1008112"/>
          </a:xfrm>
        </p:spPr>
        <p:txBody>
          <a:bodyPr/>
          <a:lstStyle/>
          <a:p>
            <a:pPr marL="0" indent="0">
              <a:buNone/>
            </a:pPr>
            <a:r>
              <a:rPr lang="en-US" sz="2000" b="1" dirty="0"/>
              <a:t>And then we got help from Christian </a:t>
            </a:r>
            <a:r>
              <a:rPr lang="en-US" sz="2000" b="1" dirty="0" err="1"/>
              <a:t>Rason</a:t>
            </a:r>
            <a:r>
              <a:rPr lang="en-US" sz="2000" b="1" dirty="0"/>
              <a:t> from Dansk </a:t>
            </a:r>
            <a:r>
              <a:rPr lang="en-US" sz="2000" b="1" dirty="0" err="1"/>
              <a:t>Tæppe</a:t>
            </a:r>
            <a:r>
              <a:rPr lang="en-US" sz="2000" b="1" dirty="0"/>
              <a:t> </a:t>
            </a:r>
            <a:r>
              <a:rPr lang="en-US" sz="2000" b="1" dirty="0" smtClean="0"/>
              <a:t>&amp; </a:t>
            </a:r>
            <a:r>
              <a:rPr lang="en-US" sz="2000" b="1" dirty="0" err="1"/>
              <a:t>Gulvservice</a:t>
            </a:r>
            <a:r>
              <a:rPr lang="en-US" sz="2000" b="1" dirty="0"/>
              <a:t> for </a:t>
            </a:r>
            <a:r>
              <a:rPr lang="en-US" sz="2000" b="1" dirty="0" smtClean="0"/>
              <a:t>non-skid </a:t>
            </a:r>
            <a:r>
              <a:rPr lang="en-US" sz="2000" b="1" dirty="0"/>
              <a:t>PVC coating on the </a:t>
            </a:r>
            <a:r>
              <a:rPr lang="en-US" sz="2000" b="1" dirty="0" smtClean="0"/>
              <a:t>slippery casting veneer </a:t>
            </a:r>
            <a:r>
              <a:rPr lang="en-US" sz="2000" b="1" dirty="0"/>
              <a:t>floor.</a:t>
            </a:r>
            <a:endParaRPr lang="da-DK" sz="2000" b="1" dirty="0"/>
          </a:p>
        </p:txBody>
      </p:sp>
      <p:pic>
        <p:nvPicPr>
          <p:cNvPr id="4" name="Billed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578" y="2132857"/>
            <a:ext cx="7616847" cy="4284476"/>
          </a:xfrm>
          <a:prstGeom prst="rect">
            <a:avLst/>
          </a:prstGeom>
        </p:spPr>
      </p:pic>
    </p:spTree>
    <p:extLst>
      <p:ext uri="{BB962C8B-B14F-4D97-AF65-F5344CB8AC3E}">
        <p14:creationId xmlns:p14="http://schemas.microsoft.com/office/powerpoint/2010/main" val="25686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38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8314" y="188914"/>
            <a:ext cx="5975895" cy="647799"/>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3" name="Tekstboks 2"/>
          <p:cNvSpPr txBox="1"/>
          <p:nvPr/>
        </p:nvSpPr>
        <p:spPr>
          <a:xfrm>
            <a:off x="3851920" y="1700809"/>
            <a:ext cx="4824535" cy="3477875"/>
          </a:xfrm>
          <a:prstGeom prst="rect">
            <a:avLst/>
          </a:prstGeom>
          <a:noFill/>
        </p:spPr>
        <p:txBody>
          <a:bodyPr wrap="square" rtlCol="0">
            <a:spAutoFit/>
          </a:bodyPr>
          <a:lstStyle/>
          <a:p>
            <a:r>
              <a:rPr lang="en-GB" sz="2000" b="1" dirty="0" smtClean="0"/>
              <a:t>And then just the benches! </a:t>
            </a:r>
          </a:p>
          <a:p>
            <a:r>
              <a:rPr lang="en-GB" sz="2000" b="1" dirty="0" smtClean="0"/>
              <a:t>Which we imported from Finland at half the price of what they cost in Denmark and Sweden! Even when the freight was included! It is </a:t>
            </a:r>
            <a:r>
              <a:rPr lang="en-GB" sz="2000" b="1" dirty="0" err="1" smtClean="0"/>
              <a:t>thermo</a:t>
            </a:r>
            <a:r>
              <a:rPr lang="en-GB" sz="2000" b="1" dirty="0" smtClean="0"/>
              <a:t> asp! For the sake of weight, we only mounted one bench which became very high! (The rule is that the feet must be in line with the stove's stones!) This asked for an additional foot rest!</a:t>
            </a:r>
          </a:p>
        </p:txBody>
      </p:sp>
      <p:pic>
        <p:nvPicPr>
          <p:cNvPr id="4" name="Billed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1" y="980728"/>
            <a:ext cx="3512988" cy="5564606"/>
          </a:xfrm>
          <a:prstGeom prst="rect">
            <a:avLst/>
          </a:prstGeom>
        </p:spPr>
      </p:pic>
    </p:spTree>
    <p:extLst>
      <p:ext uri="{BB962C8B-B14F-4D97-AF65-F5344CB8AC3E}">
        <p14:creationId xmlns:p14="http://schemas.microsoft.com/office/powerpoint/2010/main" val="59088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4000" decel="4000" fill="hold" grpId="0" nodeType="afterEffect">
                                  <p:stCondLst>
                                    <p:cond delay="500"/>
                                  </p:stCondLst>
                                  <p:iterate type="wd">
                                    <p:tmPct val="10000"/>
                                  </p:iterate>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1000" fill="hold"/>
                                        <p:tgtEl>
                                          <p:spTgt spid="22530"/>
                                        </p:tgtEl>
                                        <p:attrNameLst>
                                          <p:attrName>ppt_x</p:attrName>
                                        </p:attrNameLst>
                                      </p:cBhvr>
                                      <p:tavLst>
                                        <p:tav tm="0">
                                          <p:val>
                                            <p:strVal val="#ppt_x"/>
                                          </p:val>
                                        </p:tav>
                                        <p:tav tm="100000">
                                          <p:val>
                                            <p:strVal val="#ppt_x"/>
                                          </p:val>
                                        </p:tav>
                                      </p:tavLst>
                                    </p:anim>
                                    <p:anim calcmode="lin" valueType="num">
                                      <p:cBhvr additive="base">
                                        <p:cTn id="8" dur="1000" fill="hold"/>
                                        <p:tgtEl>
                                          <p:spTgt spid="225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9" fill="hold">
                            <p:stCondLst>
                              <p:cond delay="1700"/>
                            </p:stCondLst>
                            <p:childTnLst>
                              <p:par>
                                <p:cTn id="10" presetID="10" presetClass="entr" presetSubtype="0" fill="hold" grpId="0" nodeType="afterEffect">
                                  <p:stCondLst>
                                    <p:cond delay="50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700"/>
                            </p:stCondLst>
                            <p:childTnLst>
                              <p:par>
                                <p:cTn id="14" presetID="10" presetClass="entr" presetSubtype="0" fill="hold" grpId="0" nodeType="afterEffect">
                                  <p:stCondLst>
                                    <p:cond delay="50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88914"/>
            <a:ext cx="4175695" cy="575791"/>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3" name="Pladsholder til indhold 2"/>
          <p:cNvSpPr>
            <a:spLocks noGrp="1"/>
          </p:cNvSpPr>
          <p:nvPr>
            <p:ph idx="1"/>
          </p:nvPr>
        </p:nvSpPr>
        <p:spPr>
          <a:xfrm>
            <a:off x="251520" y="548680"/>
            <a:ext cx="7416824" cy="1800200"/>
          </a:xfrm>
        </p:spPr>
        <p:txBody>
          <a:bodyPr/>
          <a:lstStyle/>
          <a:p>
            <a:pPr marL="0" indent="0">
              <a:buNone/>
            </a:pPr>
            <a:r>
              <a:rPr lang="en-GB" sz="2000" dirty="0" smtClean="0"/>
              <a:t>No sauna without stove! And it should be lightweight!</a:t>
            </a:r>
            <a:br>
              <a:rPr lang="en-GB" sz="2000" dirty="0" smtClean="0"/>
            </a:br>
            <a:r>
              <a:rPr lang="en-GB" sz="2000" dirty="0" smtClean="0"/>
              <a:t>So we "stole" the stainless </a:t>
            </a:r>
            <a:r>
              <a:rPr lang="en-GB" sz="2000" dirty="0" err="1" smtClean="0"/>
              <a:t>Mobiba</a:t>
            </a:r>
            <a:r>
              <a:rPr lang="en-GB" sz="2000" dirty="0" smtClean="0"/>
              <a:t> stove from one of our tent sauna’s.</a:t>
            </a:r>
            <a:br>
              <a:rPr lang="en-GB" sz="2000" dirty="0" smtClean="0"/>
            </a:br>
            <a:r>
              <a:rPr lang="en-GB" sz="2000" dirty="0" smtClean="0"/>
              <a:t>And made a stainless steel plate that could be inserted instead of the side window to get </a:t>
            </a:r>
            <a:r>
              <a:rPr lang="en-GB" sz="2000" dirty="0"/>
              <a:t>the </a:t>
            </a:r>
            <a:r>
              <a:rPr lang="en-GB" sz="2000" dirty="0" smtClean="0"/>
              <a:t>chimney through, which should also have 2 pcs. 45 gr. angles! </a:t>
            </a:r>
            <a:r>
              <a:rPr lang="en-GB" sz="2000" dirty="0" err="1" smtClean="0"/>
              <a:t>Rikko</a:t>
            </a:r>
            <a:r>
              <a:rPr lang="en-GB" sz="2000" dirty="0" smtClean="0"/>
              <a:t> “Stainless” made it for us!</a:t>
            </a:r>
            <a:endParaRPr lang="en-GB" sz="2000" dirty="0"/>
          </a:p>
        </p:txBody>
      </p:sp>
      <p:pic>
        <p:nvPicPr>
          <p:cNvPr id="4" name="Billed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2492897"/>
            <a:ext cx="2232248" cy="3968440"/>
          </a:xfrm>
          <a:prstGeom prst="rect">
            <a:avLst/>
          </a:prstGeom>
        </p:spPr>
      </p:pic>
      <p:pic>
        <p:nvPicPr>
          <p:cNvPr id="5" name="Billed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6256" y="2492897"/>
            <a:ext cx="1929123" cy="3968440"/>
          </a:xfrm>
          <a:prstGeom prst="rect">
            <a:avLst/>
          </a:prstGeom>
        </p:spPr>
      </p:pic>
      <p:pic>
        <p:nvPicPr>
          <p:cNvPr id="6" name="Billed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6106" y="2492897"/>
            <a:ext cx="1665444" cy="3968440"/>
          </a:xfrm>
          <a:prstGeom prst="rect">
            <a:avLst/>
          </a:prstGeom>
        </p:spPr>
      </p:pic>
    </p:spTree>
    <p:extLst>
      <p:ext uri="{BB962C8B-B14F-4D97-AF65-F5344CB8AC3E}">
        <p14:creationId xmlns:p14="http://schemas.microsoft.com/office/powerpoint/2010/main" val="234246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750"/>
                            </p:stCondLst>
                            <p:childTnLst>
                              <p:par>
                                <p:cTn id="17" presetID="42"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6250"/>
                            </p:stCondLst>
                            <p:childTnLst>
                              <p:par>
                                <p:cTn id="23" presetID="42"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88914"/>
            <a:ext cx="4175695" cy="575791"/>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3" name="Pladsholder til indhold 2"/>
          <p:cNvSpPr>
            <a:spLocks noGrp="1"/>
          </p:cNvSpPr>
          <p:nvPr>
            <p:ph idx="1"/>
          </p:nvPr>
        </p:nvSpPr>
        <p:spPr>
          <a:xfrm>
            <a:off x="395536" y="836712"/>
            <a:ext cx="7128792" cy="1440159"/>
          </a:xfrm>
        </p:spPr>
        <p:txBody>
          <a:bodyPr/>
          <a:lstStyle/>
          <a:p>
            <a:pPr marL="0" indent="0">
              <a:buNone/>
            </a:pPr>
            <a:r>
              <a:rPr lang="en-GB" sz="1800" b="1" dirty="0" smtClean="0"/>
              <a:t>Before the mobile sauna were to be let out, "on grass" the roof had to be sealed as there appeared to be several small holes in it. So “</a:t>
            </a:r>
            <a:r>
              <a:rPr lang="en-GB" sz="1800" b="1" dirty="0" err="1" smtClean="0"/>
              <a:t>Borup</a:t>
            </a:r>
            <a:r>
              <a:rPr lang="en-GB" sz="1800" b="1" dirty="0" smtClean="0"/>
              <a:t> </a:t>
            </a:r>
            <a:r>
              <a:rPr lang="en-GB" sz="1800" b="1" dirty="0" err="1" smtClean="0"/>
              <a:t>Tagtæt</a:t>
            </a:r>
            <a:r>
              <a:rPr lang="en-GB" sz="1800" b="1" dirty="0" smtClean="0"/>
              <a:t>” with a consistency like honey was applied, so it was applied with floor scrub and spatula! </a:t>
            </a:r>
          </a:p>
          <a:p>
            <a:pPr marL="0" indent="0">
              <a:buNone/>
            </a:pPr>
            <a:r>
              <a:rPr lang="en-GB" sz="1800" b="1" dirty="0" smtClean="0"/>
              <a:t>Really hard work!</a:t>
            </a:r>
            <a:endParaRPr lang="en-GB" sz="1800" b="1" dirty="0">
              <a:effectLst/>
            </a:endParaRPr>
          </a:p>
        </p:txBody>
      </p:sp>
      <p:pic>
        <p:nvPicPr>
          <p:cNvPr id="5" name="Bille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59" y="2420889"/>
            <a:ext cx="7132284" cy="4011910"/>
          </a:xfrm>
          <a:prstGeom prst="rect">
            <a:avLst/>
          </a:prstGeom>
        </p:spPr>
      </p:pic>
    </p:spTree>
    <p:extLst>
      <p:ext uri="{BB962C8B-B14F-4D97-AF65-F5344CB8AC3E}">
        <p14:creationId xmlns:p14="http://schemas.microsoft.com/office/powerpoint/2010/main" val="30099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 decel="200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accel="2000" decel="2000"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88914"/>
            <a:ext cx="4175695" cy="575791"/>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3" name="Tekstboks 2"/>
          <p:cNvSpPr txBox="1"/>
          <p:nvPr/>
        </p:nvSpPr>
        <p:spPr>
          <a:xfrm>
            <a:off x="539552" y="836713"/>
            <a:ext cx="6840760" cy="923330"/>
          </a:xfrm>
          <a:prstGeom prst="rect">
            <a:avLst/>
          </a:prstGeom>
          <a:noFill/>
        </p:spPr>
        <p:txBody>
          <a:bodyPr wrap="square" rtlCol="0">
            <a:spAutoFit/>
          </a:bodyPr>
          <a:lstStyle/>
          <a:p>
            <a:r>
              <a:rPr lang="en-GB" dirty="0" smtClean="0"/>
              <a:t>We should also have lighting! Originally we wanted LEDs in the ceiling, but it became too expensive and complicated, so we were pleased with battery-powered LED lights on the benches legs.</a:t>
            </a:r>
            <a:endParaRPr lang="en-GB" b="1" dirty="0"/>
          </a:p>
        </p:txBody>
      </p:sp>
      <p:pic>
        <p:nvPicPr>
          <p:cNvPr id="6" name="Billed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16719" y="1760042"/>
            <a:ext cx="3510563" cy="4669787"/>
          </a:xfrm>
          <a:prstGeom prst="rect">
            <a:avLst/>
          </a:prstGeom>
        </p:spPr>
      </p:pic>
    </p:spTree>
    <p:extLst>
      <p:ext uri="{BB962C8B-B14F-4D97-AF65-F5344CB8AC3E}">
        <p14:creationId xmlns:p14="http://schemas.microsoft.com/office/powerpoint/2010/main" val="30099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49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CC3300"/>
                </a:solidFill>
              </a:rPr>
              <a:t>Mobile sauna</a:t>
            </a:r>
            <a:r>
              <a:rPr lang="da-DK" dirty="0">
                <a:solidFill>
                  <a:srgbClr val="CC3300"/>
                </a:solidFill>
              </a:rPr>
              <a:t>!</a:t>
            </a:r>
            <a:endParaRPr lang="da-DK" dirty="0">
              <a:solidFill>
                <a:srgbClr val="FF0000"/>
              </a:solidFill>
            </a:endParaRPr>
          </a:p>
        </p:txBody>
      </p:sp>
      <p:sp>
        <p:nvSpPr>
          <p:cNvPr id="3" name="Pladsholder til indhold 2"/>
          <p:cNvSpPr>
            <a:spLocks noGrp="1"/>
          </p:cNvSpPr>
          <p:nvPr>
            <p:ph idx="1"/>
          </p:nvPr>
        </p:nvSpPr>
        <p:spPr>
          <a:xfrm>
            <a:off x="395536" y="1052736"/>
            <a:ext cx="7848872" cy="1368152"/>
          </a:xfrm>
        </p:spPr>
        <p:txBody>
          <a:bodyPr/>
          <a:lstStyle/>
          <a:p>
            <a:pPr marL="0" indent="0">
              <a:buNone/>
            </a:pPr>
            <a:r>
              <a:rPr lang="en-GB" sz="2400" b="1" dirty="0" smtClean="0"/>
              <a:t>And then there was just the outside!</a:t>
            </a:r>
            <a:br>
              <a:rPr lang="en-GB" sz="2400" b="1" dirty="0" smtClean="0"/>
            </a:br>
            <a:r>
              <a:rPr lang="en-GB" sz="2400" b="1" dirty="0" smtClean="0"/>
              <a:t>People called it "the brown box" so we decided it should be painted in natural colours!</a:t>
            </a:r>
          </a:p>
        </p:txBody>
      </p:sp>
      <p:pic>
        <p:nvPicPr>
          <p:cNvPr id="5" name="Billed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3244636"/>
            <a:ext cx="3672408" cy="3233432"/>
          </a:xfrm>
          <a:prstGeom prst="rect">
            <a:avLst/>
          </a:prstGeom>
        </p:spPr>
      </p:pic>
      <p:pic>
        <p:nvPicPr>
          <p:cNvPr id="6" name="Billed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5936" y="3039184"/>
            <a:ext cx="4968552" cy="3413082"/>
          </a:xfrm>
          <a:prstGeom prst="rect">
            <a:avLst/>
          </a:prstGeom>
        </p:spPr>
      </p:pic>
      <p:sp>
        <p:nvSpPr>
          <p:cNvPr id="7" name="Tekstboks 6"/>
          <p:cNvSpPr txBox="1"/>
          <p:nvPr/>
        </p:nvSpPr>
        <p:spPr>
          <a:xfrm>
            <a:off x="560938" y="2664037"/>
            <a:ext cx="1058734" cy="369332"/>
          </a:xfrm>
          <a:prstGeom prst="rect">
            <a:avLst/>
          </a:prstGeom>
          <a:noFill/>
        </p:spPr>
        <p:txBody>
          <a:bodyPr wrap="square" rtlCol="0">
            <a:spAutoFit/>
          </a:bodyPr>
          <a:lstStyle/>
          <a:p>
            <a:r>
              <a:rPr lang="da-DK" b="1" dirty="0" err="1" smtClean="0"/>
              <a:t>Before</a:t>
            </a:r>
            <a:r>
              <a:rPr lang="da-DK" b="1" dirty="0" smtClean="0"/>
              <a:t>!</a:t>
            </a:r>
            <a:endParaRPr lang="da-DK" b="1" dirty="0"/>
          </a:p>
        </p:txBody>
      </p:sp>
      <p:sp>
        <p:nvSpPr>
          <p:cNvPr id="8" name="Tekstboks 7"/>
          <p:cNvSpPr txBox="1"/>
          <p:nvPr/>
        </p:nvSpPr>
        <p:spPr>
          <a:xfrm>
            <a:off x="4877386" y="2714726"/>
            <a:ext cx="800219" cy="369332"/>
          </a:xfrm>
          <a:prstGeom prst="rect">
            <a:avLst/>
          </a:prstGeom>
          <a:noFill/>
        </p:spPr>
        <p:txBody>
          <a:bodyPr wrap="none" rtlCol="0">
            <a:spAutoFit/>
          </a:bodyPr>
          <a:lstStyle/>
          <a:p>
            <a:r>
              <a:rPr lang="da-DK" b="1" dirty="0" err="1" smtClean="0"/>
              <a:t>After</a:t>
            </a:r>
            <a:r>
              <a:rPr lang="da-DK" b="1" dirty="0" smtClean="0"/>
              <a:t>!</a:t>
            </a:r>
            <a:endParaRPr lang="da-DK" b="1" dirty="0"/>
          </a:p>
        </p:txBody>
      </p:sp>
    </p:spTree>
    <p:extLst>
      <p:ext uri="{BB962C8B-B14F-4D97-AF65-F5344CB8AC3E}">
        <p14:creationId xmlns:p14="http://schemas.microsoft.com/office/powerpoint/2010/main" val="14792167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10"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68314" y="188914"/>
            <a:ext cx="3743647" cy="719807"/>
          </a:xfrm>
        </p:spPr>
        <p:txBody>
          <a:bodyPr/>
          <a:lstStyle/>
          <a:p>
            <a:r>
              <a:rPr lang="da-DK" dirty="0" smtClean="0">
                <a:solidFill>
                  <a:srgbClr val="CC3300"/>
                </a:solidFill>
              </a:rPr>
              <a:t>Mobile sauna</a:t>
            </a:r>
            <a:r>
              <a:rPr lang="da-DK" dirty="0">
                <a:solidFill>
                  <a:srgbClr val="CC3300"/>
                </a:solidFill>
              </a:rPr>
              <a:t>!</a:t>
            </a:r>
            <a:endParaRPr lang="da-DK" dirty="0" smtClean="0"/>
          </a:p>
        </p:txBody>
      </p:sp>
      <p:sp>
        <p:nvSpPr>
          <p:cNvPr id="5" name="Rektangel 4"/>
          <p:cNvSpPr>
            <a:spLocks noChangeArrowheads="1"/>
          </p:cNvSpPr>
          <p:nvPr/>
        </p:nvSpPr>
        <p:spPr bwMode="auto">
          <a:xfrm>
            <a:off x="179511" y="1268760"/>
            <a:ext cx="86409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b="1" dirty="0" smtClean="0"/>
              <a:t>We appreciate the help from:</a:t>
            </a:r>
          </a:p>
          <a:p>
            <a:r>
              <a:rPr lang="en-GB" sz="2000" b="1" dirty="0" err="1" smtClean="0"/>
              <a:t>Ishøj</a:t>
            </a:r>
            <a:r>
              <a:rPr lang="en-GB" sz="2000" b="1" dirty="0" smtClean="0"/>
              <a:t> Senior Workshop, Dansk </a:t>
            </a:r>
            <a:r>
              <a:rPr lang="en-GB" sz="2000" b="1" dirty="0" err="1" smtClean="0"/>
              <a:t>Tæppe</a:t>
            </a:r>
            <a:r>
              <a:rPr lang="en-GB" sz="2000" b="1" dirty="0" smtClean="0"/>
              <a:t> </a:t>
            </a:r>
            <a:r>
              <a:rPr lang="en-GB" sz="2000" b="1" dirty="0" err="1" smtClean="0"/>
              <a:t>og</a:t>
            </a:r>
            <a:r>
              <a:rPr lang="en-GB" sz="2000" b="1" dirty="0" smtClean="0"/>
              <a:t> </a:t>
            </a:r>
            <a:r>
              <a:rPr lang="en-GB" sz="2000" b="1" dirty="0" err="1" smtClean="0"/>
              <a:t>Gulv</a:t>
            </a:r>
            <a:r>
              <a:rPr lang="en-GB" sz="2000" b="1" dirty="0" smtClean="0"/>
              <a:t> Service, </a:t>
            </a:r>
          </a:p>
          <a:p>
            <a:r>
              <a:rPr lang="en-GB" sz="2000" b="1" dirty="0" smtClean="0"/>
              <a:t>The Sauna Association’s board members, who all helped according to </a:t>
            </a:r>
          </a:p>
          <a:p>
            <a:r>
              <a:rPr lang="en-GB" sz="2000" b="1" dirty="0" smtClean="0"/>
              <a:t>their best ability and conviction, as well as “</a:t>
            </a:r>
            <a:r>
              <a:rPr lang="en-GB" sz="2000" b="1" dirty="0" err="1" smtClean="0"/>
              <a:t>Tuborg’s</a:t>
            </a:r>
            <a:r>
              <a:rPr lang="en-GB" sz="2000" b="1" dirty="0" smtClean="0"/>
              <a:t> Green Fund” and the Danish </a:t>
            </a:r>
            <a:r>
              <a:rPr lang="da-DK" sz="2000" b="1" dirty="0" err="1" smtClean="0"/>
              <a:t>Outdoor</a:t>
            </a:r>
            <a:r>
              <a:rPr lang="da-DK" sz="2000" b="1" dirty="0" smtClean="0"/>
              <a:t> </a:t>
            </a:r>
            <a:r>
              <a:rPr lang="da-DK" sz="2000" b="1" dirty="0" err="1"/>
              <a:t>Council</a:t>
            </a:r>
            <a:r>
              <a:rPr lang="en-GB" sz="2000" b="1" dirty="0" smtClean="0"/>
              <a:t>. </a:t>
            </a:r>
            <a:r>
              <a:rPr lang="en-US" sz="2000" b="1" dirty="0" smtClean="0"/>
              <a:t>Without </a:t>
            </a:r>
            <a:r>
              <a:rPr lang="en-US" sz="2000" b="1" dirty="0"/>
              <a:t>this invaluable support, this project was simply </a:t>
            </a:r>
            <a:r>
              <a:rPr lang="en-US" sz="2000" b="1" dirty="0" smtClean="0"/>
              <a:t>capsized!</a:t>
            </a:r>
            <a:endParaRPr lang="en-GB" sz="2000" b="1" dirty="0"/>
          </a:p>
        </p:txBody>
      </p:sp>
      <p:pic>
        <p:nvPicPr>
          <p:cNvPr id="1026" name="Billed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051" y="3637479"/>
            <a:ext cx="2887863" cy="2875842"/>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4" y="3674834"/>
            <a:ext cx="5040559" cy="2965080"/>
          </a:xfrm>
          <a:prstGeom prst="rect">
            <a:avLst/>
          </a:prstGeom>
        </p:spPr>
      </p:pic>
      <p:sp>
        <p:nvSpPr>
          <p:cNvPr id="4" name="Dokument 3">
            <a:hlinkClick r:id="rId6" action="ppaction://program" highlightClick="1">
              <a:snd r:embed="rId5" name="camera.wav"/>
            </a:hlinkClick>
          </p:cNvPr>
          <p:cNvSpPr/>
          <p:nvPr/>
        </p:nvSpPr>
        <p:spPr>
          <a:xfrm>
            <a:off x="281013" y="5805263"/>
            <a:ext cx="628963" cy="708057"/>
          </a:xfrm>
          <a:prstGeom prst="actionButtonDocumen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22642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44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6900"/>
                            </p:stCondLst>
                            <p:childTnLst>
                              <p:par>
                                <p:cTn id="17" presetID="10" presetClass="entr" presetSubtype="0" fill="hold" grpId="0" nodeType="afterEffect">
                                  <p:stCondLst>
                                    <p:cond delay="500"/>
                                  </p:stCondLst>
                                  <p:iterate type="wd">
                                    <p:tmPct val="10000"/>
                                  </p:iterate>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2000"/>
                                        <p:tgtEl>
                                          <p:spTgt spid="1026"/>
                                        </p:tgtEl>
                                      </p:cBhvr>
                                    </p:animEffect>
                                  </p:childTnLst>
                                </p:cTn>
                              </p:par>
                            </p:childTnLst>
                          </p:cTn>
                        </p:par>
                        <p:par>
                          <p:cTn id="23" fill="hold">
                            <p:stCondLst>
                              <p:cond delay="11400"/>
                            </p:stCondLst>
                            <p:childTnLst>
                              <p:par>
                                <p:cTn id="24" presetID="10" presetClass="entr" presetSubtype="0"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0" y="1600201"/>
            <a:ext cx="9144000" cy="3412975"/>
          </a:xfrm>
        </p:spPr>
        <p:txBody>
          <a:bodyPr/>
          <a:lstStyle/>
          <a:p>
            <a:r>
              <a:rPr lang="da-DK" b="1" dirty="0" smtClean="0"/>
              <a:t>The budget and </a:t>
            </a:r>
            <a:r>
              <a:rPr lang="da-DK" b="1" dirty="0" err="1" smtClean="0"/>
              <a:t>eventual</a:t>
            </a:r>
            <a:r>
              <a:rPr lang="da-DK" b="1" dirty="0" smtClean="0"/>
              <a:t> </a:t>
            </a:r>
            <a:r>
              <a:rPr lang="da-DK" b="1" dirty="0" err="1" smtClean="0"/>
              <a:t>costs</a:t>
            </a:r>
            <a:r>
              <a:rPr lang="da-DK" b="1" dirty="0" smtClean="0"/>
              <a:t>?</a:t>
            </a:r>
          </a:p>
          <a:p>
            <a:r>
              <a:rPr lang="da-DK" dirty="0" smtClean="0"/>
              <a:t>1. Budget: Trailer, </a:t>
            </a:r>
            <a:r>
              <a:rPr lang="da-DK" dirty="0" err="1" smtClean="0"/>
              <a:t>Dkr</a:t>
            </a:r>
            <a:r>
              <a:rPr lang="da-DK" dirty="0" smtClean="0"/>
              <a:t>. 15.000,- (2.000,- €)</a:t>
            </a:r>
          </a:p>
          <a:p>
            <a:pPr lvl="1"/>
            <a:r>
              <a:rPr lang="da-DK" dirty="0" smtClean="0"/>
              <a:t>Conversion to sauna: </a:t>
            </a:r>
            <a:r>
              <a:rPr lang="da-DK" dirty="0" err="1" smtClean="0"/>
              <a:t>Dkr</a:t>
            </a:r>
            <a:r>
              <a:rPr lang="da-DK" dirty="0" smtClean="0"/>
              <a:t>. 15.000,- (2.000,- €)</a:t>
            </a:r>
          </a:p>
          <a:p>
            <a:r>
              <a:rPr lang="da-DK" dirty="0" smtClean="0"/>
              <a:t>2. Budget: Conversion: </a:t>
            </a:r>
            <a:r>
              <a:rPr lang="da-DK" dirty="0" err="1" smtClean="0"/>
              <a:t>Dkr</a:t>
            </a:r>
            <a:r>
              <a:rPr lang="da-DK" dirty="0" smtClean="0"/>
              <a:t>. 30.000,- (4.000,- €)</a:t>
            </a:r>
          </a:p>
          <a:p>
            <a:r>
              <a:rPr lang="da-DK" dirty="0" smtClean="0"/>
              <a:t>Final </a:t>
            </a:r>
            <a:r>
              <a:rPr lang="da-DK" dirty="0" err="1" smtClean="0"/>
              <a:t>costs</a:t>
            </a:r>
            <a:r>
              <a:rPr lang="da-DK" dirty="0" smtClean="0"/>
              <a:t> for trailer &amp; </a:t>
            </a:r>
            <a:r>
              <a:rPr lang="da-DK" dirty="0" err="1" smtClean="0"/>
              <a:t>conversion</a:t>
            </a:r>
            <a:r>
              <a:rPr lang="da-DK" dirty="0" smtClean="0"/>
              <a:t>: </a:t>
            </a:r>
            <a:r>
              <a:rPr lang="da-DK" dirty="0" err="1" smtClean="0"/>
              <a:t>Dkr</a:t>
            </a:r>
            <a:r>
              <a:rPr lang="da-DK" dirty="0" smtClean="0"/>
              <a:t>. 71.000,- (9.500,- €)</a:t>
            </a:r>
          </a:p>
        </p:txBody>
      </p:sp>
      <p:sp>
        <p:nvSpPr>
          <p:cNvPr id="4" name="Titel 1"/>
          <p:cNvSpPr>
            <a:spLocks noGrp="1"/>
          </p:cNvSpPr>
          <p:nvPr>
            <p:ph type="title"/>
          </p:nvPr>
        </p:nvSpPr>
        <p:spPr>
          <a:xfrm>
            <a:off x="468314" y="188914"/>
            <a:ext cx="3743647" cy="719807"/>
          </a:xfrm>
        </p:spPr>
        <p:txBody>
          <a:bodyPr/>
          <a:lstStyle/>
          <a:p>
            <a:r>
              <a:rPr lang="da-DK" dirty="0" smtClean="0">
                <a:solidFill>
                  <a:srgbClr val="CC3300"/>
                </a:solidFill>
              </a:rPr>
              <a:t>Mobile sauna</a:t>
            </a:r>
            <a:r>
              <a:rPr lang="da-DK" dirty="0">
                <a:solidFill>
                  <a:srgbClr val="CC3300"/>
                </a:solidFill>
              </a:rPr>
              <a:t>!</a:t>
            </a:r>
            <a:endParaRPr lang="da-DK" dirty="0" smtClean="0"/>
          </a:p>
        </p:txBody>
      </p:sp>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352105"/>
            <a:ext cx="2982580" cy="1071610"/>
          </a:xfrm>
          <a:prstGeom prst="rect">
            <a:avLst/>
          </a:prstGeom>
        </p:spPr>
      </p:pic>
    </p:spTree>
    <p:extLst>
      <p:ext uri="{BB962C8B-B14F-4D97-AF65-F5344CB8AC3E}">
        <p14:creationId xmlns:p14="http://schemas.microsoft.com/office/powerpoint/2010/main" val="33548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4000"/>
                            </p:stCondLst>
                            <p:childTnLst>
                              <p:par>
                                <p:cTn id="10" presetID="2" presetClass="entr" presetSubtype="2" decel="4000"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par>
                          <p:cTn id="14" fill="hold">
                            <p:stCondLst>
                              <p:cond delay="8000"/>
                            </p:stCondLst>
                            <p:childTnLst>
                              <p:par>
                                <p:cTn id="15" presetID="2" presetClass="entr" presetSubtype="2" decel="4000"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par>
                          <p:cTn id="19" fill="hold">
                            <p:stCondLst>
                              <p:cond delay="12000"/>
                            </p:stCondLst>
                            <p:childTnLst>
                              <p:par>
                                <p:cTn id="20" presetID="2" presetClass="entr" presetSubtype="2" decel="4000"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par>
                          <p:cTn id="24" fill="hold">
                            <p:stCondLst>
                              <p:cond delay="16000"/>
                            </p:stCondLst>
                            <p:childTnLst>
                              <p:par>
                                <p:cTn id="25" presetID="2" presetClass="entr" presetSubtype="2" decel="4000"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shreg.wav"/>
                                        </p:tgtEl>
                                      </p:cMediaNode>
                                    </p:audio>
                                  </p:subTnLst>
                                </p:cTn>
                              </p:par>
                            </p:childTnLst>
                          </p:cTn>
                        </p:par>
                        <p:par>
                          <p:cTn id="29" fill="hold">
                            <p:stCondLst>
                              <p:cond delay="20000"/>
                            </p:stCondLst>
                            <p:childTnLst>
                              <p:par>
                                <p:cTn id="30" presetID="10" presetClass="entr" presetSubtype="0" fill="hold" nodeType="afterEffect">
                                  <p:stCondLst>
                                    <p:cond delay="1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par>
                          <p:cTn id="33" fill="hold">
                            <p:stCondLst>
                              <p:cond delay="23500"/>
                            </p:stCondLst>
                            <p:childTnLst>
                              <p:par>
                                <p:cTn id="34" presetID="35" presetClass="exit" presetSubtype="0" fill="hold" nodeType="afterEffect">
                                  <p:stCondLst>
                                    <p:cond delay="1500"/>
                                  </p:stCondLst>
                                  <p:childTnLst>
                                    <p:animEffect transition="out" filter="fade">
                                      <p:cBhvr>
                                        <p:cTn id="35" dur="3000"/>
                                        <p:tgtEl>
                                          <p:spTgt spid="5"/>
                                        </p:tgtEl>
                                      </p:cBhvr>
                                    </p:animEffect>
                                    <p:anim calcmode="lin" valueType="num">
                                      <p:cBhvr>
                                        <p:cTn id="36" dur="3000"/>
                                        <p:tgtEl>
                                          <p:spTgt spid="5"/>
                                        </p:tgtEl>
                                        <p:attrNameLst>
                                          <p:attrName>style.rotation</p:attrName>
                                        </p:attrNameLst>
                                      </p:cBhvr>
                                      <p:tavLst>
                                        <p:tav tm="0">
                                          <p:val>
                                            <p:fltVal val="0"/>
                                          </p:val>
                                        </p:tav>
                                        <p:tav tm="100000">
                                          <p:val>
                                            <p:fltVal val="720"/>
                                          </p:val>
                                        </p:tav>
                                      </p:tavLst>
                                    </p:anim>
                                    <p:anim calcmode="lin" valueType="num">
                                      <p:cBhvr>
                                        <p:cTn id="37" dur="3000"/>
                                        <p:tgtEl>
                                          <p:spTgt spid="5"/>
                                        </p:tgtEl>
                                        <p:attrNameLst>
                                          <p:attrName>ppt_h</p:attrName>
                                        </p:attrNameLst>
                                      </p:cBhvr>
                                      <p:tavLst>
                                        <p:tav tm="0">
                                          <p:val>
                                            <p:strVal val="ppt_h"/>
                                          </p:val>
                                        </p:tav>
                                        <p:tav tm="100000">
                                          <p:val>
                                            <p:fltVal val="0"/>
                                          </p:val>
                                        </p:tav>
                                      </p:tavLst>
                                    </p:anim>
                                    <p:anim calcmode="lin" valueType="num">
                                      <p:cBhvr>
                                        <p:cTn id="38" dur="3000"/>
                                        <p:tgtEl>
                                          <p:spTgt spid="5"/>
                                        </p:tgtEl>
                                        <p:attrNameLst>
                                          <p:attrName>ppt_w</p:attrName>
                                        </p:attrNameLst>
                                      </p:cBhvr>
                                      <p:tavLst>
                                        <p:tav tm="0">
                                          <p:val>
                                            <p:strVal val="ppt_w"/>
                                          </p:val>
                                        </p:tav>
                                        <p:tav tm="100000">
                                          <p:val>
                                            <p:fltVal val="0"/>
                                          </p:val>
                                        </p:tav>
                                      </p:tavLst>
                                    </p:anim>
                                    <p:set>
                                      <p:cBhvr>
                                        <p:cTn id="39" dur="1" fill="hold">
                                          <p:stCondLst>
                                            <p:cond delay="2999"/>
                                          </p:stCondLst>
                                        </p:cTn>
                                        <p:tgtEl>
                                          <p:spTgt spid="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smtClean="0">
                <a:solidFill>
                  <a:srgbClr val="CC3300"/>
                </a:solidFill>
              </a:rPr>
              <a:t>Buying the base for the mobile-</a:t>
            </a:r>
            <a:br>
              <a:rPr lang="en-GB" dirty="0" smtClean="0">
                <a:solidFill>
                  <a:srgbClr val="CC3300"/>
                </a:solidFill>
              </a:rPr>
            </a:br>
            <a:r>
              <a:rPr lang="en-GB" dirty="0" smtClean="0">
                <a:solidFill>
                  <a:srgbClr val="CC3300"/>
                </a:solidFill>
              </a:rPr>
              <a:t>sauna:</a:t>
            </a:r>
          </a:p>
        </p:txBody>
      </p:sp>
      <p:sp>
        <p:nvSpPr>
          <p:cNvPr id="2" name="Pladsholder til indhold 1"/>
          <p:cNvSpPr>
            <a:spLocks noGrp="1"/>
          </p:cNvSpPr>
          <p:nvPr>
            <p:ph idx="1"/>
          </p:nvPr>
        </p:nvSpPr>
        <p:spPr>
          <a:xfrm>
            <a:off x="457200" y="1600201"/>
            <a:ext cx="8229600" cy="1468760"/>
          </a:xfrm>
        </p:spPr>
        <p:txBody>
          <a:bodyPr/>
          <a:lstStyle/>
          <a:p>
            <a:r>
              <a:rPr lang="en-GB" sz="2400" b="1" dirty="0" smtClean="0"/>
              <a:t>Target: A second hand crew carriage or camping caravan as base for conversion to a mobile sauna.</a:t>
            </a:r>
          </a:p>
          <a:p>
            <a:r>
              <a:rPr lang="en-GB" sz="2400" b="1" dirty="0" smtClean="0"/>
              <a:t>We thought we made a good deal in May 2015l!!?</a:t>
            </a:r>
            <a:endParaRPr lang="en-GB" sz="2400" b="1" dirty="0"/>
          </a:p>
        </p:txBody>
      </p:sp>
      <p:pic>
        <p:nvPicPr>
          <p:cNvPr id="5" name="Billed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6218" y="2924067"/>
            <a:ext cx="2171967" cy="2952328"/>
          </a:xfrm>
          <a:prstGeom prst="rect">
            <a:avLst/>
          </a:prstGeom>
        </p:spPr>
      </p:pic>
      <p:pic>
        <p:nvPicPr>
          <p:cNvPr id="3" name="Billed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1" y="2924946"/>
            <a:ext cx="4757091" cy="2952328"/>
          </a:xfrm>
          <a:prstGeom prst="rect">
            <a:avLst/>
          </a:prstGeom>
        </p:spPr>
      </p:pic>
      <p:pic>
        <p:nvPicPr>
          <p:cNvPr id="6" name="Billed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3539" y="2917125"/>
            <a:ext cx="1401659" cy="2960148"/>
          </a:xfrm>
          <a:prstGeom prst="rect">
            <a:avLst/>
          </a:prstGeom>
        </p:spPr>
      </p:pic>
      <p:sp>
        <p:nvSpPr>
          <p:cNvPr id="7" name="Tekstboks 6"/>
          <p:cNvSpPr txBox="1"/>
          <p:nvPr/>
        </p:nvSpPr>
        <p:spPr>
          <a:xfrm>
            <a:off x="251522" y="5920441"/>
            <a:ext cx="8424935" cy="369332"/>
          </a:xfrm>
          <a:prstGeom prst="rect">
            <a:avLst/>
          </a:prstGeom>
          <a:noFill/>
        </p:spPr>
        <p:txBody>
          <a:bodyPr wrap="square" rtlCol="0">
            <a:spAutoFit/>
          </a:bodyPr>
          <a:lstStyle/>
          <a:p>
            <a:r>
              <a:rPr lang="en-GB" b="1" dirty="0" smtClean="0"/>
              <a:t>With toilet, sink, wardrobes, table and bookcase </a:t>
            </a:r>
            <a:r>
              <a:rPr lang="en-GB" b="1" dirty="0" smtClean="0">
                <a:solidFill>
                  <a:srgbClr val="FF0000"/>
                </a:solidFill>
              </a:rPr>
              <a:t>= 250 kg overweight!!</a:t>
            </a:r>
            <a:endParaRPr lang="en-GB" b="1" dirty="0">
              <a:solidFill>
                <a:srgbClr val="FF0000"/>
              </a:solidFill>
            </a:endParaRPr>
          </a:p>
        </p:txBody>
      </p:sp>
    </p:spTree>
    <p:extLst>
      <p:ext uri="{BB962C8B-B14F-4D97-AF65-F5344CB8AC3E}">
        <p14:creationId xmlns:p14="http://schemas.microsoft.com/office/powerpoint/2010/main" val="30537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338"/>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500"/>
                                  </p:stCondLst>
                                  <p:iterate type="wd">
                                    <p:tmPct val="10000"/>
                                  </p:iterate>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2400"/>
                            </p:stCondLst>
                            <p:childTnLst>
                              <p:par>
                                <p:cTn id="12" presetID="10" presetClass="entr" presetSubtype="0" fill="hold" grpId="0" nodeType="afterEffect">
                                  <p:stCondLst>
                                    <p:cond delay="500"/>
                                  </p:stCondLst>
                                  <p:iterate type="wd">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3900"/>
                            </p:stCondLst>
                            <p:childTnLst>
                              <p:par>
                                <p:cTn id="16" presetID="10" presetClass="entr" presetSubtype="0"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p:stCondLst>
                              <p:cond delay="6400"/>
                            </p:stCondLst>
                            <p:childTnLst>
                              <p:par>
                                <p:cTn id="20" presetID="10" presetClass="entr" presetSubtype="0" fill="hold"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par>
                          <p:cTn id="23" fill="hold">
                            <p:stCondLst>
                              <p:cond delay="8900"/>
                            </p:stCondLst>
                            <p:childTnLst>
                              <p:par>
                                <p:cTn id="24" presetID="10" presetClass="entr" presetSubtype="0"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par>
                          <p:cTn id="27" fill="hold">
                            <p:stCondLst>
                              <p:cond delay="11400"/>
                            </p:stCondLst>
                            <p:childTnLst>
                              <p:par>
                                <p:cTn id="28" presetID="2" presetClass="entr" presetSubtype="4"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ppt_x"/>
                                          </p:val>
                                        </p:tav>
                                        <p:tav tm="100000">
                                          <p:val>
                                            <p:strVal val="#ppt_x"/>
                                          </p:val>
                                        </p:tav>
                                      </p:tavLst>
                                    </p:anim>
                                    <p:anim calcmode="lin" valueType="num">
                                      <p:cBhvr additive="base">
                                        <p:cTn id="3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2"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88914"/>
            <a:ext cx="8229600" cy="1007839"/>
          </a:xfrm>
        </p:spPr>
        <p:txBody>
          <a:bodyPr/>
          <a:lstStyle/>
          <a:p>
            <a:pPr>
              <a:lnSpc>
                <a:spcPct val="90000"/>
              </a:lnSpc>
            </a:pPr>
            <a:r>
              <a:rPr lang="da-DK" dirty="0" smtClean="0">
                <a:solidFill>
                  <a:srgbClr val="CC3300"/>
                </a:solidFill>
              </a:rPr>
              <a:t>Mobile sauna</a:t>
            </a:r>
            <a:r>
              <a:rPr lang="da-DK" dirty="0">
                <a:solidFill>
                  <a:srgbClr val="CC3300"/>
                </a:solidFill>
              </a:rPr>
              <a:t>!</a:t>
            </a:r>
          </a:p>
        </p:txBody>
      </p:sp>
      <p:pic>
        <p:nvPicPr>
          <p:cNvPr id="2" name="Billed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9022" y="2492897"/>
            <a:ext cx="3075189" cy="4034025"/>
          </a:xfrm>
          <a:prstGeom prst="rect">
            <a:avLst/>
          </a:prstGeom>
        </p:spPr>
      </p:pic>
      <p:sp>
        <p:nvSpPr>
          <p:cNvPr id="28675" name="Rectangle 3"/>
          <p:cNvSpPr>
            <a:spLocks noGrp="1" noChangeArrowheads="1"/>
          </p:cNvSpPr>
          <p:nvPr>
            <p:ph type="body" idx="1"/>
          </p:nvPr>
        </p:nvSpPr>
        <p:spPr>
          <a:xfrm>
            <a:off x="251520" y="764704"/>
            <a:ext cx="6912768" cy="2808312"/>
          </a:xfrm>
        </p:spPr>
        <p:txBody>
          <a:bodyPr/>
          <a:lstStyle/>
          <a:p>
            <a:pPr marL="457200" lvl="1" indent="0" eaLnBrk="1" hangingPunct="1">
              <a:lnSpc>
                <a:spcPct val="90000"/>
              </a:lnSpc>
              <a:buNone/>
            </a:pPr>
            <a:r>
              <a:rPr lang="en-GB" sz="2000" b="1" dirty="0" smtClean="0"/>
              <a:t>Before  we really started the conversion, we wanted to be sure that it pass scrutineering and get registration plates – and the time of miracles are not over – it went through in the 1</a:t>
            </a:r>
            <a:r>
              <a:rPr lang="en-GB" sz="2000" b="1" baseline="30000" dirty="0" smtClean="0"/>
              <a:t>st</a:t>
            </a:r>
            <a:r>
              <a:rPr lang="en-GB" sz="2000" b="1" dirty="0" smtClean="0"/>
              <a:t> attempt! </a:t>
            </a:r>
          </a:p>
          <a:p>
            <a:pPr marL="457200" lvl="1" indent="0" eaLnBrk="1" hangingPunct="1">
              <a:lnSpc>
                <a:spcPct val="90000"/>
              </a:lnSpc>
              <a:buNone/>
            </a:pPr>
            <a:r>
              <a:rPr lang="en-GB" sz="2000" b="1" dirty="0" smtClean="0"/>
              <a:t>And another miracle: We got it registered with a </a:t>
            </a:r>
            <a:r>
              <a:rPr lang="en-GB" sz="2000" b="1" u="sng" dirty="0" smtClean="0"/>
              <a:t>copy</a:t>
            </a:r>
            <a:r>
              <a:rPr lang="en-GB" sz="2000" b="1" dirty="0" smtClean="0"/>
              <a:t> of the old registration attest!?! (We were apparently also had on this item!)</a:t>
            </a:r>
          </a:p>
          <a:p>
            <a:pPr marL="457200" lvl="1" indent="0" eaLnBrk="1" hangingPunct="1">
              <a:lnSpc>
                <a:spcPct val="90000"/>
              </a:lnSpc>
              <a:buNone/>
            </a:pPr>
            <a:r>
              <a:rPr lang="en-GB" sz="2000" b="1" dirty="0" smtClean="0"/>
              <a:t>So it got the number plates already on</a:t>
            </a:r>
          </a:p>
          <a:p>
            <a:pPr marL="457200" lvl="1" indent="0" eaLnBrk="1" hangingPunct="1">
              <a:lnSpc>
                <a:spcPct val="90000"/>
              </a:lnSpc>
              <a:buNone/>
            </a:pPr>
            <a:r>
              <a:rPr lang="en-GB" sz="2000" b="1" dirty="0" smtClean="0"/>
              <a:t>August the 31</a:t>
            </a:r>
            <a:r>
              <a:rPr lang="en-GB" sz="2000" b="1" baseline="30000" dirty="0" smtClean="0"/>
              <a:t>st</a:t>
            </a:r>
            <a:r>
              <a:rPr lang="en-GB" sz="2000" b="1" dirty="0" smtClean="0"/>
              <a:t> 2015!</a:t>
            </a:r>
          </a:p>
        </p:txBody>
      </p:sp>
    </p:spTree>
    <p:extLst>
      <p:ext uri="{BB962C8B-B14F-4D97-AF65-F5344CB8AC3E}">
        <p14:creationId xmlns:p14="http://schemas.microsoft.com/office/powerpoint/2010/main" val="33194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2000"/>
                                        <p:tgtEl>
                                          <p:spTgt spid="2867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2000"/>
                                        <p:tgtEl>
                                          <p:spTgt spid="2867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fade">
                                      <p:cBhvr>
                                        <p:cTn id="19" dur="2000"/>
                                        <p:tgtEl>
                                          <p:spTgt spid="28675">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a-DK" dirty="0" smtClean="0">
                <a:solidFill>
                  <a:srgbClr val="CC3300"/>
                </a:solidFill>
              </a:rPr>
              <a:t>Mobile sauna!</a:t>
            </a:r>
          </a:p>
        </p:txBody>
      </p:sp>
      <p:sp>
        <p:nvSpPr>
          <p:cNvPr id="26627" name="Rectangle 3"/>
          <p:cNvSpPr>
            <a:spLocks noGrp="1" noChangeArrowheads="1"/>
          </p:cNvSpPr>
          <p:nvPr>
            <p:ph type="body" idx="1"/>
          </p:nvPr>
        </p:nvSpPr>
        <p:spPr>
          <a:xfrm>
            <a:off x="457200" y="908720"/>
            <a:ext cx="8229600" cy="1656184"/>
          </a:xfrm>
        </p:spPr>
        <p:txBody>
          <a:bodyPr/>
          <a:lstStyle/>
          <a:p>
            <a:pPr marL="0" indent="0" eaLnBrk="1" hangingPunct="1">
              <a:buNone/>
            </a:pPr>
            <a:r>
              <a:rPr lang="en-GB" sz="2000" b="1" dirty="0" smtClean="0"/>
              <a:t>We thought we just needed to remove the </a:t>
            </a:r>
          </a:p>
          <a:p>
            <a:pPr marL="0" indent="0" eaLnBrk="1" hangingPunct="1">
              <a:buNone/>
            </a:pPr>
            <a:r>
              <a:rPr lang="en-GB" sz="2000" b="1" dirty="0" smtClean="0"/>
              <a:t>obsolete inventory and replace the nice white walls and ceiling with wood panels, and then just mount the benches and the stove – But we got wiser!!!</a:t>
            </a:r>
          </a:p>
        </p:txBody>
      </p:sp>
      <p:pic>
        <p:nvPicPr>
          <p:cNvPr id="2" name="Bille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415" y="4077073"/>
            <a:ext cx="4211960" cy="2371599"/>
          </a:xfrm>
          <a:prstGeom prst="rect">
            <a:avLst/>
          </a:prstGeom>
        </p:spPr>
      </p:pic>
      <p:pic>
        <p:nvPicPr>
          <p:cNvPr id="3" name="Billed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7375" y="4097605"/>
            <a:ext cx="4175496" cy="2351067"/>
          </a:xfrm>
          <a:prstGeom prst="rect">
            <a:avLst/>
          </a:prstGeom>
        </p:spPr>
      </p:pic>
      <p:pic>
        <p:nvPicPr>
          <p:cNvPr id="5" name="Billed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2353" y="2189694"/>
            <a:ext cx="4676283" cy="1887378"/>
          </a:xfrm>
          <a:prstGeom prst="rect">
            <a:avLst/>
          </a:prstGeom>
        </p:spPr>
      </p:pic>
      <p:sp>
        <p:nvSpPr>
          <p:cNvPr id="6" name="Tekstboks 5"/>
          <p:cNvSpPr txBox="1"/>
          <p:nvPr/>
        </p:nvSpPr>
        <p:spPr>
          <a:xfrm>
            <a:off x="342416" y="2708921"/>
            <a:ext cx="3769939" cy="1200329"/>
          </a:xfrm>
          <a:prstGeom prst="rect">
            <a:avLst/>
          </a:prstGeom>
          <a:noFill/>
        </p:spPr>
        <p:txBody>
          <a:bodyPr wrap="square" rtlCol="0">
            <a:spAutoFit/>
          </a:bodyPr>
          <a:lstStyle/>
          <a:p>
            <a:r>
              <a:rPr lang="en-GB" sz="2400" b="1" dirty="0" smtClean="0">
                <a:solidFill>
                  <a:srgbClr val="FF0000"/>
                </a:solidFill>
              </a:rPr>
              <a:t>Behind the nice white panels, there were rottenness and </a:t>
            </a:r>
            <a:r>
              <a:rPr lang="en-GB" sz="2400" b="1" dirty="0" err="1" smtClean="0">
                <a:solidFill>
                  <a:srgbClr val="FF0000"/>
                </a:solidFill>
              </a:rPr>
              <a:t>mold</a:t>
            </a:r>
            <a:r>
              <a:rPr lang="en-GB" sz="2400" b="1" dirty="0" smtClean="0">
                <a:solidFill>
                  <a:srgbClr val="FF0000"/>
                </a:solidFill>
              </a:rPr>
              <a:t>!</a:t>
            </a:r>
            <a:endParaRPr lang="en-GB" sz="2400" b="1" dirty="0">
              <a:solidFill>
                <a:srgbClr val="FF0000"/>
              </a:solidFill>
            </a:endParaRPr>
          </a:p>
        </p:txBody>
      </p:sp>
    </p:spTree>
    <p:extLst>
      <p:ext uri="{BB962C8B-B14F-4D97-AF65-F5344CB8AC3E}">
        <p14:creationId xmlns:p14="http://schemas.microsoft.com/office/powerpoint/2010/main" val="25925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par>
                          <p:cTn id="8" fill="hold">
                            <p:stCondLst>
                              <p:cond delay="39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fade">
                                      <p:cBhvr>
                                        <p:cTn id="11" dur="2000"/>
                                        <p:tgtEl>
                                          <p:spTgt spid="26627">
                                            <p:txEl>
                                              <p:pRg st="1" end="1"/>
                                            </p:txEl>
                                          </p:spTgt>
                                        </p:tgtEl>
                                      </p:cBhvr>
                                    </p:animEffect>
                                  </p:childTnLst>
                                </p:cTn>
                              </p:par>
                            </p:childTnLst>
                          </p:cTn>
                        </p:par>
                        <p:par>
                          <p:cTn id="12" fill="hold">
                            <p:stCondLst>
                              <p:cond delay="12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16700"/>
                            </p:stCondLst>
                            <p:childTnLst>
                              <p:par>
                                <p:cTn id="17" presetID="10"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19700"/>
                            </p:stCondLst>
                            <p:childTnLst>
                              <p:par>
                                <p:cTn id="21" presetID="10" presetClass="entr" presetSubtype="0"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22200"/>
                            </p:stCondLst>
                            <p:childTnLst>
                              <p:par>
                                <p:cTn id="25" presetID="10" presetClass="entr" presetSubtype="0" fill="hold"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4" y="188914"/>
            <a:ext cx="6623967" cy="935831"/>
          </a:xfrm>
        </p:spPr>
        <p:txBody>
          <a:bodyPr/>
          <a:lstStyle/>
          <a:p>
            <a:r>
              <a:rPr lang="da-DK" dirty="0" smtClean="0">
                <a:solidFill>
                  <a:srgbClr val="CC3300"/>
                </a:solidFill>
              </a:rPr>
              <a:t>Mobile sauna!</a:t>
            </a:r>
          </a:p>
        </p:txBody>
      </p:sp>
      <p:sp>
        <p:nvSpPr>
          <p:cNvPr id="27651" name="Rectangle 3"/>
          <p:cNvSpPr>
            <a:spLocks noGrp="1" noChangeArrowheads="1"/>
          </p:cNvSpPr>
          <p:nvPr>
            <p:ph type="body" idx="1"/>
          </p:nvPr>
        </p:nvSpPr>
        <p:spPr>
          <a:xfrm>
            <a:off x="107504" y="1412777"/>
            <a:ext cx="8424936" cy="576064"/>
          </a:xfrm>
        </p:spPr>
        <p:txBody>
          <a:bodyPr/>
          <a:lstStyle/>
          <a:p>
            <a:pPr marL="457200" lvl="1" indent="0" eaLnBrk="1" hangingPunct="1">
              <a:buNone/>
            </a:pPr>
            <a:r>
              <a:rPr lang="en-GB" b="1" dirty="0" smtClean="0"/>
              <a:t>The more we peeled off, the worse it became!</a:t>
            </a:r>
          </a:p>
        </p:txBody>
      </p:sp>
      <p:pic>
        <p:nvPicPr>
          <p:cNvPr id="2" name="Bille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9" y="1961818"/>
            <a:ext cx="4268239" cy="2403287"/>
          </a:xfrm>
          <a:prstGeom prst="rect">
            <a:avLst/>
          </a:prstGeom>
        </p:spPr>
      </p:pic>
      <p:pic>
        <p:nvPicPr>
          <p:cNvPr id="3" name="Billed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0193" y="1979961"/>
            <a:ext cx="2500649" cy="4440967"/>
          </a:xfrm>
          <a:prstGeom prst="rect">
            <a:avLst/>
          </a:prstGeom>
        </p:spPr>
      </p:pic>
    </p:spTree>
    <p:extLst>
      <p:ext uri="{BB962C8B-B14F-4D97-AF65-F5344CB8AC3E}">
        <p14:creationId xmlns:p14="http://schemas.microsoft.com/office/powerpoint/2010/main" val="320476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4" y="188914"/>
            <a:ext cx="6623967" cy="935831"/>
          </a:xfrm>
        </p:spPr>
        <p:txBody>
          <a:bodyPr/>
          <a:lstStyle/>
          <a:p>
            <a:r>
              <a:rPr lang="da-DK" dirty="0" smtClean="0">
                <a:solidFill>
                  <a:srgbClr val="CC3300"/>
                </a:solidFill>
              </a:rPr>
              <a:t>Mobile sauna!</a:t>
            </a:r>
          </a:p>
        </p:txBody>
      </p:sp>
      <p:sp>
        <p:nvSpPr>
          <p:cNvPr id="5" name="Tekstboks 4"/>
          <p:cNvSpPr txBox="1"/>
          <p:nvPr/>
        </p:nvSpPr>
        <p:spPr>
          <a:xfrm>
            <a:off x="467544" y="1628800"/>
            <a:ext cx="8424936" cy="2246769"/>
          </a:xfrm>
          <a:prstGeom prst="rect">
            <a:avLst/>
          </a:prstGeom>
          <a:noFill/>
        </p:spPr>
        <p:txBody>
          <a:bodyPr wrap="square" rtlCol="0">
            <a:spAutoFit/>
          </a:bodyPr>
          <a:lstStyle/>
          <a:p>
            <a:r>
              <a:rPr lang="en-GB" sz="2000" b="1" dirty="0" smtClean="0"/>
              <a:t>In the peeling off period, we were forced to chance residence 5 times: </a:t>
            </a:r>
          </a:p>
          <a:p>
            <a:pPr marL="457200" indent="-457200">
              <a:buAutoNum type="arabicPeriod"/>
            </a:pPr>
            <a:r>
              <a:rPr lang="en-GB" sz="2000" b="1" dirty="0" err="1" smtClean="0"/>
              <a:t>Ishøj</a:t>
            </a:r>
            <a:r>
              <a:rPr lang="en-GB" sz="2000" b="1" dirty="0" smtClean="0"/>
              <a:t> Senior workshop, </a:t>
            </a:r>
          </a:p>
          <a:p>
            <a:pPr marL="457200" indent="-457200">
              <a:buAutoNum type="arabicPeriod"/>
            </a:pPr>
            <a:r>
              <a:rPr lang="en-GB" sz="2000" b="1" dirty="0" smtClean="0"/>
              <a:t>At Danish Carpet &amp; Floor service in </a:t>
            </a:r>
            <a:r>
              <a:rPr lang="en-GB" sz="2000" b="1" dirty="0" err="1" smtClean="0"/>
              <a:t>Greve</a:t>
            </a:r>
            <a:r>
              <a:rPr lang="en-GB" sz="2000" b="1" dirty="0" smtClean="0"/>
              <a:t>, </a:t>
            </a:r>
          </a:p>
          <a:p>
            <a:pPr marL="457200" indent="-457200">
              <a:buAutoNum type="arabicPeriod"/>
            </a:pPr>
            <a:r>
              <a:rPr lang="en-GB" sz="2000" b="1" dirty="0" smtClean="0"/>
              <a:t>In a private P-place in </a:t>
            </a:r>
            <a:r>
              <a:rPr lang="en-GB" sz="2000" b="1" dirty="0" err="1" smtClean="0"/>
              <a:t>Glostrup</a:t>
            </a:r>
            <a:r>
              <a:rPr lang="en-GB" sz="2000" b="1" dirty="0" smtClean="0"/>
              <a:t>, </a:t>
            </a:r>
          </a:p>
          <a:p>
            <a:pPr marL="457200" indent="-457200">
              <a:buAutoNum type="arabicPeriod"/>
            </a:pPr>
            <a:r>
              <a:rPr lang="en-GB" sz="2000" b="1" dirty="0" smtClean="0"/>
              <a:t>In an allotment association on </a:t>
            </a:r>
            <a:r>
              <a:rPr lang="en-GB" sz="2000" b="1" dirty="0" err="1" smtClean="0"/>
              <a:t>Amager</a:t>
            </a:r>
            <a:r>
              <a:rPr lang="en-GB" sz="2000" b="1" dirty="0" smtClean="0"/>
              <a:t>. </a:t>
            </a:r>
          </a:p>
          <a:p>
            <a:pPr marL="457200" indent="-457200">
              <a:buAutoNum type="arabicPeriod"/>
            </a:pPr>
            <a:r>
              <a:rPr lang="en-GB" sz="2000" b="1" dirty="0" smtClean="0"/>
              <a:t>At </a:t>
            </a:r>
            <a:r>
              <a:rPr lang="en-GB" sz="2000" b="1" dirty="0" err="1" smtClean="0"/>
              <a:t>Eslau</a:t>
            </a:r>
            <a:r>
              <a:rPr lang="en-GB" sz="2000" b="1" dirty="0" smtClean="0"/>
              <a:t> ceramics factory in </a:t>
            </a:r>
            <a:r>
              <a:rPr lang="en-GB" sz="2000" b="1" dirty="0" err="1" smtClean="0"/>
              <a:t>Sengeløse</a:t>
            </a:r>
            <a:r>
              <a:rPr lang="en-GB" sz="2000" b="1" dirty="0" smtClean="0"/>
              <a:t>. </a:t>
            </a:r>
            <a:endParaRPr lang="en-GB" sz="2000" b="1"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751" y="3815499"/>
            <a:ext cx="5896521" cy="2687716"/>
          </a:xfrm>
          <a:prstGeom prst="rect">
            <a:avLst/>
          </a:prstGeom>
        </p:spPr>
      </p:pic>
      <p:sp>
        <p:nvSpPr>
          <p:cNvPr id="7" name="Nedadgående pil 6"/>
          <p:cNvSpPr/>
          <p:nvPr/>
        </p:nvSpPr>
        <p:spPr>
          <a:xfrm rot="1866281">
            <a:off x="3639321" y="5834116"/>
            <a:ext cx="209175" cy="350249"/>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Nedadgående pil 7"/>
          <p:cNvSpPr/>
          <p:nvPr/>
        </p:nvSpPr>
        <p:spPr>
          <a:xfrm rot="1866281">
            <a:off x="2343177" y="6124113"/>
            <a:ext cx="209175" cy="350249"/>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Nedadgående pil 8"/>
          <p:cNvSpPr/>
          <p:nvPr/>
        </p:nvSpPr>
        <p:spPr>
          <a:xfrm rot="1866281">
            <a:off x="5367512" y="4177932"/>
            <a:ext cx="209175" cy="350249"/>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Nedadgående pil 9"/>
          <p:cNvSpPr/>
          <p:nvPr/>
        </p:nvSpPr>
        <p:spPr>
          <a:xfrm rot="1866281">
            <a:off x="7167712" y="4799041"/>
            <a:ext cx="209175" cy="350249"/>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Nedadgående pil 10"/>
          <p:cNvSpPr/>
          <p:nvPr/>
        </p:nvSpPr>
        <p:spPr>
          <a:xfrm rot="1866281">
            <a:off x="2415185" y="3851959"/>
            <a:ext cx="209175" cy="350249"/>
          </a:xfrm>
          <a:prstGeom prst="downArrow">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110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5500"/>
                            </p:stCondLst>
                            <p:childTnLst>
                              <p:par>
                                <p:cTn id="17" presetID="26"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subTnLst>
                                    <p:animClr clrSpc="rgb" dir="cw">
                                      <p:cBhvr override="childStyle">
                                        <p:cTn dur="1" fill="hold" display="0" masterRel="nextClick" afterEffect="1"/>
                                        <p:tgtEl>
                                          <p:spTgt spid="7"/>
                                        </p:tgtEl>
                                        <p:attrNameLst>
                                          <p:attrName>ppt_c</p:attrName>
                                        </p:attrNameLst>
                                      </p:cBhvr>
                                      <p:to>
                                        <a:srgbClr val="ADA3FB"/>
                                      </p:to>
                                    </p:animClr>
                                  </p:subTnLst>
                                </p:cTn>
                              </p:par>
                            </p:childTnLst>
                          </p:cTn>
                        </p:par>
                        <p:par>
                          <p:cTn id="33" fill="hold">
                            <p:stCondLst>
                              <p:cond delay="6500"/>
                            </p:stCondLst>
                            <p:childTnLst>
                              <p:par>
                                <p:cTn id="34" presetID="10" presetClass="entr" presetSubtype="0" fill="hold" grpId="0" nodeType="afterEffect">
                                  <p:stCondLst>
                                    <p:cond delay="50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childTnLst>
                                </p:cTn>
                              </p:par>
                            </p:childTnLst>
                          </p:cTn>
                        </p:par>
                        <p:par>
                          <p:cTn id="37" fill="hold">
                            <p:stCondLst>
                              <p:cond delay="8000"/>
                            </p:stCondLst>
                            <p:childTnLst>
                              <p:par>
                                <p:cTn id="38" presetID="26"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subTnLst>
                                    <p:animClr clrSpc="rgb" dir="cw">
                                      <p:cBhvr override="childStyle">
                                        <p:cTn dur="1" fill="hold" display="0" masterRel="nextClick" afterEffect="1"/>
                                        <p:tgtEl>
                                          <p:spTgt spid="8"/>
                                        </p:tgtEl>
                                        <p:attrNameLst>
                                          <p:attrName>ppt_c</p:attrName>
                                        </p:attrNameLst>
                                      </p:cBhvr>
                                      <p:to>
                                        <a:srgbClr val="ADA3FB"/>
                                      </p:to>
                                    </p:animClr>
                                  </p:subTnLst>
                                </p:cTn>
                              </p:par>
                            </p:childTnLst>
                          </p:cTn>
                        </p:par>
                        <p:par>
                          <p:cTn id="54" fill="hold">
                            <p:stCondLst>
                              <p:cond delay="9000"/>
                            </p:stCondLst>
                            <p:childTnLst>
                              <p:par>
                                <p:cTn id="55" presetID="10" presetClass="entr" presetSubtype="0" fill="hold" grpId="0" nodeType="afterEffect">
                                  <p:stCondLst>
                                    <p:cond delay="50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1000"/>
                                        <p:tgtEl>
                                          <p:spTgt spid="5">
                                            <p:txEl>
                                              <p:pRg st="3" end="3"/>
                                            </p:txEl>
                                          </p:spTgt>
                                        </p:tgtEl>
                                      </p:cBhvr>
                                    </p:animEffect>
                                  </p:childTnLst>
                                </p:cTn>
                              </p:par>
                            </p:childTnLst>
                          </p:cTn>
                        </p:par>
                        <p:par>
                          <p:cTn id="58" fill="hold">
                            <p:stCondLst>
                              <p:cond delay="10500"/>
                            </p:stCondLst>
                            <p:childTnLst>
                              <p:par>
                                <p:cTn id="59" presetID="26"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290">
                                          <p:stCondLst>
                                            <p:cond delay="0"/>
                                          </p:stCondLst>
                                        </p:cTn>
                                        <p:tgtEl>
                                          <p:spTgt spid="9"/>
                                        </p:tgtEl>
                                      </p:cBhvr>
                                    </p:animEffect>
                                    <p:anim calcmode="lin" valueType="num">
                                      <p:cBhvr>
                                        <p:cTn id="6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7" dur="13">
                                          <p:stCondLst>
                                            <p:cond delay="325"/>
                                          </p:stCondLst>
                                        </p:cTn>
                                        <p:tgtEl>
                                          <p:spTgt spid="9"/>
                                        </p:tgtEl>
                                      </p:cBhvr>
                                      <p:to x="100000" y="60000"/>
                                    </p:animScale>
                                    <p:animScale>
                                      <p:cBhvr>
                                        <p:cTn id="68" dur="83" decel="50000">
                                          <p:stCondLst>
                                            <p:cond delay="338"/>
                                          </p:stCondLst>
                                        </p:cTn>
                                        <p:tgtEl>
                                          <p:spTgt spid="9"/>
                                        </p:tgtEl>
                                      </p:cBhvr>
                                      <p:to x="100000" y="100000"/>
                                    </p:animScale>
                                    <p:animScale>
                                      <p:cBhvr>
                                        <p:cTn id="69" dur="13">
                                          <p:stCondLst>
                                            <p:cond delay="656"/>
                                          </p:stCondLst>
                                        </p:cTn>
                                        <p:tgtEl>
                                          <p:spTgt spid="9"/>
                                        </p:tgtEl>
                                      </p:cBhvr>
                                      <p:to x="100000" y="80000"/>
                                    </p:animScale>
                                    <p:animScale>
                                      <p:cBhvr>
                                        <p:cTn id="70" dur="83" decel="50000">
                                          <p:stCondLst>
                                            <p:cond delay="669"/>
                                          </p:stCondLst>
                                        </p:cTn>
                                        <p:tgtEl>
                                          <p:spTgt spid="9"/>
                                        </p:tgtEl>
                                      </p:cBhvr>
                                      <p:to x="100000" y="100000"/>
                                    </p:animScale>
                                    <p:animScale>
                                      <p:cBhvr>
                                        <p:cTn id="71" dur="13">
                                          <p:stCondLst>
                                            <p:cond delay="821"/>
                                          </p:stCondLst>
                                        </p:cTn>
                                        <p:tgtEl>
                                          <p:spTgt spid="9"/>
                                        </p:tgtEl>
                                      </p:cBhvr>
                                      <p:to x="100000" y="90000"/>
                                    </p:animScale>
                                    <p:animScale>
                                      <p:cBhvr>
                                        <p:cTn id="72" dur="83" decel="50000">
                                          <p:stCondLst>
                                            <p:cond delay="834"/>
                                          </p:stCondLst>
                                        </p:cTn>
                                        <p:tgtEl>
                                          <p:spTgt spid="9"/>
                                        </p:tgtEl>
                                      </p:cBhvr>
                                      <p:to x="100000" y="100000"/>
                                    </p:animScale>
                                    <p:animScale>
                                      <p:cBhvr>
                                        <p:cTn id="73" dur="13">
                                          <p:stCondLst>
                                            <p:cond delay="904"/>
                                          </p:stCondLst>
                                        </p:cTn>
                                        <p:tgtEl>
                                          <p:spTgt spid="9"/>
                                        </p:tgtEl>
                                      </p:cBhvr>
                                      <p:to x="100000" y="95000"/>
                                    </p:animScale>
                                    <p:animScale>
                                      <p:cBhvr>
                                        <p:cTn id="74" dur="83" decel="50000">
                                          <p:stCondLst>
                                            <p:cond delay="917"/>
                                          </p:stCondLst>
                                        </p:cTn>
                                        <p:tgtEl>
                                          <p:spTgt spid="9"/>
                                        </p:tgtEl>
                                      </p:cBhvr>
                                      <p:to x="100000" y="100000"/>
                                    </p:animScale>
                                  </p:childTnLst>
                                  <p:subTnLst>
                                    <p:animClr clrSpc="rgb" dir="cw">
                                      <p:cBhvr override="childStyle">
                                        <p:cTn dur="1" fill="hold" display="0" masterRel="nextClick" afterEffect="1"/>
                                        <p:tgtEl>
                                          <p:spTgt spid="9"/>
                                        </p:tgtEl>
                                        <p:attrNameLst>
                                          <p:attrName>ppt_c</p:attrName>
                                        </p:attrNameLst>
                                      </p:cBhvr>
                                      <p:to>
                                        <a:srgbClr val="ADA3FB"/>
                                      </p:to>
                                    </p:animClr>
                                  </p:subTnLst>
                                </p:cTn>
                              </p:par>
                            </p:childTnLst>
                          </p:cTn>
                        </p:par>
                        <p:par>
                          <p:cTn id="75" fill="hold">
                            <p:stCondLst>
                              <p:cond delay="11500"/>
                            </p:stCondLst>
                            <p:childTnLst>
                              <p:par>
                                <p:cTn id="76" presetID="10" presetClass="entr" presetSubtype="0" fill="hold" grpId="0" nodeType="afterEffect">
                                  <p:stCondLst>
                                    <p:cond delay="50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fade">
                                      <p:cBhvr>
                                        <p:cTn id="78" dur="1000"/>
                                        <p:tgtEl>
                                          <p:spTgt spid="5">
                                            <p:txEl>
                                              <p:pRg st="4" end="4"/>
                                            </p:txEl>
                                          </p:spTgt>
                                        </p:tgtEl>
                                      </p:cBhvr>
                                    </p:animEffect>
                                  </p:childTnLst>
                                </p:cTn>
                              </p:par>
                            </p:childTnLst>
                          </p:cTn>
                        </p:par>
                        <p:par>
                          <p:cTn id="79" fill="hold">
                            <p:stCondLst>
                              <p:cond delay="13000"/>
                            </p:stCondLst>
                            <p:childTnLst>
                              <p:par>
                                <p:cTn id="80" presetID="26"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290">
                                          <p:stCondLst>
                                            <p:cond delay="0"/>
                                          </p:stCondLst>
                                        </p:cTn>
                                        <p:tgtEl>
                                          <p:spTgt spid="10"/>
                                        </p:tgtEl>
                                      </p:cBhvr>
                                    </p:animEffect>
                                    <p:anim calcmode="lin" valueType="num">
                                      <p:cBhvr>
                                        <p:cTn id="8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88" dur="13">
                                          <p:stCondLst>
                                            <p:cond delay="325"/>
                                          </p:stCondLst>
                                        </p:cTn>
                                        <p:tgtEl>
                                          <p:spTgt spid="10"/>
                                        </p:tgtEl>
                                      </p:cBhvr>
                                      <p:to x="100000" y="60000"/>
                                    </p:animScale>
                                    <p:animScale>
                                      <p:cBhvr>
                                        <p:cTn id="89" dur="83" decel="50000">
                                          <p:stCondLst>
                                            <p:cond delay="338"/>
                                          </p:stCondLst>
                                        </p:cTn>
                                        <p:tgtEl>
                                          <p:spTgt spid="10"/>
                                        </p:tgtEl>
                                      </p:cBhvr>
                                      <p:to x="100000" y="100000"/>
                                    </p:animScale>
                                    <p:animScale>
                                      <p:cBhvr>
                                        <p:cTn id="90" dur="13">
                                          <p:stCondLst>
                                            <p:cond delay="656"/>
                                          </p:stCondLst>
                                        </p:cTn>
                                        <p:tgtEl>
                                          <p:spTgt spid="10"/>
                                        </p:tgtEl>
                                      </p:cBhvr>
                                      <p:to x="100000" y="80000"/>
                                    </p:animScale>
                                    <p:animScale>
                                      <p:cBhvr>
                                        <p:cTn id="91" dur="83" decel="50000">
                                          <p:stCondLst>
                                            <p:cond delay="669"/>
                                          </p:stCondLst>
                                        </p:cTn>
                                        <p:tgtEl>
                                          <p:spTgt spid="10"/>
                                        </p:tgtEl>
                                      </p:cBhvr>
                                      <p:to x="100000" y="100000"/>
                                    </p:animScale>
                                    <p:animScale>
                                      <p:cBhvr>
                                        <p:cTn id="92" dur="13">
                                          <p:stCondLst>
                                            <p:cond delay="821"/>
                                          </p:stCondLst>
                                        </p:cTn>
                                        <p:tgtEl>
                                          <p:spTgt spid="10"/>
                                        </p:tgtEl>
                                      </p:cBhvr>
                                      <p:to x="100000" y="90000"/>
                                    </p:animScale>
                                    <p:animScale>
                                      <p:cBhvr>
                                        <p:cTn id="93" dur="83" decel="50000">
                                          <p:stCondLst>
                                            <p:cond delay="834"/>
                                          </p:stCondLst>
                                        </p:cTn>
                                        <p:tgtEl>
                                          <p:spTgt spid="10"/>
                                        </p:tgtEl>
                                      </p:cBhvr>
                                      <p:to x="100000" y="100000"/>
                                    </p:animScale>
                                    <p:animScale>
                                      <p:cBhvr>
                                        <p:cTn id="94" dur="13">
                                          <p:stCondLst>
                                            <p:cond delay="904"/>
                                          </p:stCondLst>
                                        </p:cTn>
                                        <p:tgtEl>
                                          <p:spTgt spid="10"/>
                                        </p:tgtEl>
                                      </p:cBhvr>
                                      <p:to x="100000" y="95000"/>
                                    </p:animScale>
                                    <p:animScale>
                                      <p:cBhvr>
                                        <p:cTn id="95" dur="83" decel="50000">
                                          <p:stCondLst>
                                            <p:cond delay="917"/>
                                          </p:stCondLst>
                                        </p:cTn>
                                        <p:tgtEl>
                                          <p:spTgt spid="10"/>
                                        </p:tgtEl>
                                      </p:cBhvr>
                                      <p:to x="100000" y="100000"/>
                                    </p:animScale>
                                  </p:childTnLst>
                                  <p:subTnLst>
                                    <p:animClr clrSpc="rgb" dir="cw">
                                      <p:cBhvr override="childStyle">
                                        <p:cTn dur="1" fill="hold" display="0" masterRel="nextClick" afterEffect="1"/>
                                        <p:tgtEl>
                                          <p:spTgt spid="10"/>
                                        </p:tgtEl>
                                        <p:attrNameLst>
                                          <p:attrName>ppt_c</p:attrName>
                                        </p:attrNameLst>
                                      </p:cBhvr>
                                      <p:to>
                                        <a:srgbClr val="ADA3FB"/>
                                      </p:to>
                                    </p:animClr>
                                  </p:subTnLst>
                                </p:cTn>
                              </p:par>
                            </p:childTnLst>
                          </p:cTn>
                        </p:par>
                        <p:par>
                          <p:cTn id="96" fill="hold">
                            <p:stCondLst>
                              <p:cond delay="14000"/>
                            </p:stCondLst>
                            <p:childTnLst>
                              <p:par>
                                <p:cTn id="97" presetID="10" presetClass="entr" presetSubtype="0" fill="hold" grpId="0" nodeType="afterEffect">
                                  <p:stCondLst>
                                    <p:cond delay="500"/>
                                  </p:stCondLst>
                                  <p:childTnLst>
                                    <p:set>
                                      <p:cBhvr>
                                        <p:cTn id="98" dur="1" fill="hold">
                                          <p:stCondLst>
                                            <p:cond delay="0"/>
                                          </p:stCondLst>
                                        </p:cTn>
                                        <p:tgtEl>
                                          <p:spTgt spid="5">
                                            <p:txEl>
                                              <p:pRg st="5" end="5"/>
                                            </p:txEl>
                                          </p:spTgt>
                                        </p:tgtEl>
                                        <p:attrNameLst>
                                          <p:attrName>style.visibility</p:attrName>
                                        </p:attrNameLst>
                                      </p:cBhvr>
                                      <p:to>
                                        <p:strVal val="visible"/>
                                      </p:to>
                                    </p:set>
                                    <p:animEffect transition="in" filter="fade">
                                      <p:cBhvr>
                                        <p:cTn id="99" dur="1000"/>
                                        <p:tgtEl>
                                          <p:spTgt spid="5">
                                            <p:txEl>
                                              <p:pRg st="5" end="5"/>
                                            </p:txEl>
                                          </p:spTgt>
                                        </p:tgtEl>
                                      </p:cBhvr>
                                    </p:animEffect>
                                  </p:childTnLst>
                                </p:cTn>
                              </p:par>
                            </p:childTnLst>
                          </p:cTn>
                        </p:par>
                        <p:par>
                          <p:cTn id="100" fill="hold">
                            <p:stCondLst>
                              <p:cond delay="15500"/>
                            </p:stCondLst>
                            <p:childTnLst>
                              <p:par>
                                <p:cTn id="101" presetID="26"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290">
                                          <p:stCondLst>
                                            <p:cond delay="0"/>
                                          </p:stCondLst>
                                        </p:cTn>
                                        <p:tgtEl>
                                          <p:spTgt spid="11"/>
                                        </p:tgtEl>
                                      </p:cBhvr>
                                    </p:animEffect>
                                    <p:anim calcmode="lin" valueType="num">
                                      <p:cBhvr>
                                        <p:cTn id="10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09" dur="13">
                                          <p:stCondLst>
                                            <p:cond delay="325"/>
                                          </p:stCondLst>
                                        </p:cTn>
                                        <p:tgtEl>
                                          <p:spTgt spid="11"/>
                                        </p:tgtEl>
                                      </p:cBhvr>
                                      <p:to x="100000" y="60000"/>
                                    </p:animScale>
                                    <p:animScale>
                                      <p:cBhvr>
                                        <p:cTn id="110" dur="83" decel="50000">
                                          <p:stCondLst>
                                            <p:cond delay="338"/>
                                          </p:stCondLst>
                                        </p:cTn>
                                        <p:tgtEl>
                                          <p:spTgt spid="11"/>
                                        </p:tgtEl>
                                      </p:cBhvr>
                                      <p:to x="100000" y="100000"/>
                                    </p:animScale>
                                    <p:animScale>
                                      <p:cBhvr>
                                        <p:cTn id="111" dur="13">
                                          <p:stCondLst>
                                            <p:cond delay="656"/>
                                          </p:stCondLst>
                                        </p:cTn>
                                        <p:tgtEl>
                                          <p:spTgt spid="11"/>
                                        </p:tgtEl>
                                      </p:cBhvr>
                                      <p:to x="100000" y="80000"/>
                                    </p:animScale>
                                    <p:animScale>
                                      <p:cBhvr>
                                        <p:cTn id="112" dur="83" decel="50000">
                                          <p:stCondLst>
                                            <p:cond delay="669"/>
                                          </p:stCondLst>
                                        </p:cTn>
                                        <p:tgtEl>
                                          <p:spTgt spid="11"/>
                                        </p:tgtEl>
                                      </p:cBhvr>
                                      <p:to x="100000" y="100000"/>
                                    </p:animScale>
                                    <p:animScale>
                                      <p:cBhvr>
                                        <p:cTn id="113" dur="13">
                                          <p:stCondLst>
                                            <p:cond delay="821"/>
                                          </p:stCondLst>
                                        </p:cTn>
                                        <p:tgtEl>
                                          <p:spTgt spid="11"/>
                                        </p:tgtEl>
                                      </p:cBhvr>
                                      <p:to x="100000" y="90000"/>
                                    </p:animScale>
                                    <p:animScale>
                                      <p:cBhvr>
                                        <p:cTn id="114" dur="83" decel="50000">
                                          <p:stCondLst>
                                            <p:cond delay="834"/>
                                          </p:stCondLst>
                                        </p:cTn>
                                        <p:tgtEl>
                                          <p:spTgt spid="11"/>
                                        </p:tgtEl>
                                      </p:cBhvr>
                                      <p:to x="100000" y="100000"/>
                                    </p:animScale>
                                    <p:animScale>
                                      <p:cBhvr>
                                        <p:cTn id="115" dur="13">
                                          <p:stCondLst>
                                            <p:cond delay="904"/>
                                          </p:stCondLst>
                                        </p:cTn>
                                        <p:tgtEl>
                                          <p:spTgt spid="11"/>
                                        </p:tgtEl>
                                      </p:cBhvr>
                                      <p:to x="100000" y="95000"/>
                                    </p:animScale>
                                    <p:animScale>
                                      <p:cBhvr>
                                        <p:cTn id="116"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4"/>
            <a:ext cx="8229600" cy="863823"/>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19459" name="Rectangle 3"/>
          <p:cNvSpPr>
            <a:spLocks noGrp="1" noChangeArrowheads="1"/>
          </p:cNvSpPr>
          <p:nvPr>
            <p:ph type="body" idx="1"/>
          </p:nvPr>
        </p:nvSpPr>
        <p:spPr>
          <a:xfrm>
            <a:off x="3478378" y="1412777"/>
            <a:ext cx="5208423" cy="4536503"/>
          </a:xfrm>
        </p:spPr>
        <p:txBody>
          <a:bodyPr/>
          <a:lstStyle/>
          <a:p>
            <a:pPr marL="0" indent="0" eaLnBrk="1" hangingPunct="1">
              <a:buNone/>
            </a:pPr>
            <a:r>
              <a:rPr lang="en-GB" sz="2400" dirty="0" smtClean="0"/>
              <a:t>Gradually it looked more and more confusing!</a:t>
            </a:r>
          </a:p>
          <a:p>
            <a:pPr marL="0" indent="0">
              <a:buNone/>
            </a:pPr>
            <a:r>
              <a:rPr lang="en-GB" sz="2400" dirty="0" smtClean="0"/>
              <a:t>So we found a pensioner, </a:t>
            </a:r>
            <a:r>
              <a:rPr lang="en-US" sz="2400" dirty="0"/>
              <a:t>who had previously renovated several caravans to carry out the rough and professional </a:t>
            </a:r>
            <a:r>
              <a:rPr lang="en-US" sz="2400" dirty="0" smtClean="0"/>
              <a:t>work</a:t>
            </a:r>
            <a:endParaRPr lang="en-GB" sz="2400" dirty="0" smtClean="0"/>
          </a:p>
          <a:p>
            <a:pPr marL="0" indent="0">
              <a:buNone/>
            </a:pPr>
            <a:r>
              <a:rPr lang="en-US" sz="2400" dirty="0"/>
              <a:t>And we also had to find a place under cover where he could work!</a:t>
            </a:r>
            <a:br>
              <a:rPr lang="en-US" sz="2400" dirty="0"/>
            </a:br>
            <a:r>
              <a:rPr lang="en-US" sz="2400" dirty="0"/>
              <a:t>Then the carriage was split completely so that only the </a:t>
            </a:r>
            <a:r>
              <a:rPr lang="en-US" sz="2400" dirty="0" smtClean="0"/>
              <a:t>roof, </a:t>
            </a:r>
            <a:r>
              <a:rPr lang="en-US" sz="2400" dirty="0"/>
              <a:t>the outer walls and the </a:t>
            </a:r>
            <a:r>
              <a:rPr lang="en-US" sz="2400" dirty="0" smtClean="0"/>
              <a:t>undercarriage </a:t>
            </a:r>
            <a:r>
              <a:rPr lang="en-US" sz="2400" dirty="0"/>
              <a:t>were left.</a:t>
            </a:r>
            <a:endParaRPr lang="en-GB" sz="2400" dirty="0" smtClean="0"/>
          </a:p>
        </p:txBody>
      </p:sp>
      <p:pic>
        <p:nvPicPr>
          <p:cNvPr id="2" name="Bille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27" y="836713"/>
            <a:ext cx="3184452" cy="5661248"/>
          </a:xfrm>
          <a:prstGeom prst="rect">
            <a:avLst/>
          </a:prstGeom>
        </p:spPr>
      </p:pic>
    </p:spTree>
    <p:extLst>
      <p:ext uri="{BB962C8B-B14F-4D97-AF65-F5344CB8AC3E}">
        <p14:creationId xmlns:p14="http://schemas.microsoft.com/office/powerpoint/2010/main" val="359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par>
                          <p:cTn id="8" fill="hold">
                            <p:stCondLst>
                              <p:cond delay="39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2000"/>
                                        <p:tgtEl>
                                          <p:spTgt spid="19459">
                                            <p:txEl>
                                              <p:pRg st="1" end="1"/>
                                            </p:txEl>
                                          </p:spTgt>
                                        </p:tgtEl>
                                      </p:cBhvr>
                                    </p:animEffect>
                                  </p:childTnLst>
                                </p:cTn>
                              </p:par>
                            </p:childTnLst>
                          </p:cTn>
                        </p:par>
                        <p:par>
                          <p:cTn id="12" fill="hold">
                            <p:stCondLst>
                              <p:cond delay="102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2000"/>
                                        <p:tgtEl>
                                          <p:spTgt spid="19459">
                                            <p:txEl>
                                              <p:pRg st="2" end="2"/>
                                            </p:txEl>
                                          </p:spTgt>
                                        </p:tgtEl>
                                      </p:cBhvr>
                                    </p:animEffect>
                                  </p:childTnLst>
                                </p:cTn>
                              </p:par>
                            </p:childTnLst>
                          </p:cTn>
                        </p:par>
                        <p:par>
                          <p:cTn id="16" fill="hold">
                            <p:stCondLst>
                              <p:cond delay="197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341257" y="1087911"/>
            <a:ext cx="6907615" cy="735606"/>
          </a:xfrm>
        </p:spPr>
        <p:txBody>
          <a:bodyPr/>
          <a:lstStyle/>
          <a:p>
            <a:pPr marL="0" indent="0"/>
            <a:r>
              <a:rPr lang="en-GB" sz="2000" b="1" dirty="0" smtClean="0"/>
              <a:t>Then the casting veneer floor was mounted to the chassis enabling it to carry the walls and roof!</a:t>
            </a:r>
            <a:endParaRPr lang="en-GB" sz="2000" b="1" dirty="0"/>
          </a:p>
        </p:txBody>
      </p:sp>
      <p:sp>
        <p:nvSpPr>
          <p:cNvPr id="11271" name="AutoShape 7" descr="http://www.google.dk/url?sa=i&amp;source=images&amp;cd=&amp;docid=Y4Ttn3G2r9BRfM&amp;tbnid=J6cWntKm_mUc-M:&amp;ved=0CAUQjBwwAA&amp;url=http%3A%2F%2Fwww.hfb.dk%2Ftypo3temp%2Fpics%2Fca5310c193.jpg&amp;ei=lm-gUp68K8G54ASb9ID4Bg&amp;psig=AFQjCNHhunfAmed1f0vyQ-CFdKOqAVHbYQ&amp;ust=138633243875560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3" name="AutoShape 9" descr="http://www.google.dk/url?sa=i&amp;source=images&amp;cd=&amp;docid=Y4Ttn3G2r9BRfM&amp;tbnid=J6cWntKm_mUc-M:&amp;ved=0CAUQjBwwAA&amp;url=http%3A%2F%2Fwww.hfb.dk%2Ftypo3temp%2Fpics%2Fca5310c193.jpg&amp;ei=lm-gUp68K8G54ASb9ID4Bg&amp;psig=AFQjCNHhunfAmed1f0vyQ-CFdKOqAVHbYQ&amp;ust=138633243875560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Tekstboks 5"/>
          <p:cNvSpPr txBox="1"/>
          <p:nvPr/>
        </p:nvSpPr>
        <p:spPr>
          <a:xfrm>
            <a:off x="242518" y="404665"/>
            <a:ext cx="6904943" cy="646331"/>
          </a:xfrm>
          <a:prstGeom prst="rect">
            <a:avLst/>
          </a:prstGeom>
          <a:noFill/>
        </p:spPr>
        <p:txBody>
          <a:bodyPr wrap="square" rtlCol="0">
            <a:spAutoFit/>
          </a:bodyPr>
          <a:lstStyle/>
          <a:p>
            <a:r>
              <a:rPr lang="da-DK" sz="3600" b="1" dirty="0" smtClean="0">
                <a:solidFill>
                  <a:srgbClr val="CC3300"/>
                </a:solidFill>
              </a:rPr>
              <a:t>Mobile sauna</a:t>
            </a:r>
            <a:r>
              <a:rPr lang="da-DK" sz="3600" b="1" dirty="0">
                <a:solidFill>
                  <a:srgbClr val="CC3300"/>
                </a:solidFill>
              </a:rPr>
              <a:t>!</a:t>
            </a:r>
            <a:endParaRPr lang="da-DK" b="1" dirty="0"/>
          </a:p>
        </p:txBody>
      </p:sp>
      <p:pic>
        <p:nvPicPr>
          <p:cNvPr id="7" name="Billed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257" y="1844824"/>
            <a:ext cx="2592289" cy="4608512"/>
          </a:xfrm>
          <a:prstGeom prst="rect">
            <a:avLst/>
          </a:prstGeom>
        </p:spPr>
      </p:pic>
      <p:pic>
        <p:nvPicPr>
          <p:cNvPr id="8" name="Billed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0688" y="1844824"/>
            <a:ext cx="2592289" cy="4608512"/>
          </a:xfrm>
          <a:prstGeom prst="rect">
            <a:avLst/>
          </a:prstGeom>
        </p:spPr>
      </p:pic>
      <p:sp>
        <p:nvSpPr>
          <p:cNvPr id="10" name="Tekstboks 9"/>
          <p:cNvSpPr txBox="1"/>
          <p:nvPr/>
        </p:nvSpPr>
        <p:spPr>
          <a:xfrm>
            <a:off x="3061804" y="1845141"/>
            <a:ext cx="3020392" cy="4401205"/>
          </a:xfrm>
          <a:prstGeom prst="rect">
            <a:avLst/>
          </a:prstGeom>
          <a:noFill/>
        </p:spPr>
        <p:txBody>
          <a:bodyPr wrap="square" rtlCol="0">
            <a:spAutoFit/>
          </a:bodyPr>
          <a:lstStyle/>
          <a:p>
            <a:r>
              <a:rPr lang="en-GB" sz="2000" b="1" dirty="0" smtClean="0"/>
              <a:t>The wheel arches were rebuild in casting veneer replacing the thin plastic ones.</a:t>
            </a:r>
          </a:p>
          <a:p>
            <a:r>
              <a:rPr lang="en-GB" sz="2000" b="1" dirty="0" smtClean="0"/>
              <a:t>The old floor was a sandwich construction with twin layers of plywood with polystyrene insulation between. We saved weight with only 1 layer of veneer – </a:t>
            </a:r>
            <a:r>
              <a:rPr lang="en-GB" sz="2000" b="1" dirty="0" smtClean="0">
                <a:solidFill>
                  <a:srgbClr val="FF0000"/>
                </a:solidFill>
              </a:rPr>
              <a:t>the weight has constantly been a challenge!</a:t>
            </a:r>
            <a:endParaRPr lang="en-GB" sz="20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4" y="188914"/>
            <a:ext cx="6911999" cy="935831"/>
          </a:xfrm>
        </p:spPr>
        <p:txBody>
          <a:bodyPr/>
          <a:lstStyle/>
          <a:p>
            <a:pPr>
              <a:lnSpc>
                <a:spcPct val="90000"/>
              </a:lnSpc>
            </a:pPr>
            <a:r>
              <a:rPr lang="da-DK" dirty="0" smtClean="0">
                <a:solidFill>
                  <a:srgbClr val="CC3300"/>
                </a:solidFill>
              </a:rPr>
              <a:t>Mobile sauna</a:t>
            </a:r>
            <a:r>
              <a:rPr lang="da-DK" dirty="0">
                <a:solidFill>
                  <a:srgbClr val="CC3300"/>
                </a:solidFill>
              </a:rPr>
              <a:t>!</a:t>
            </a:r>
          </a:p>
        </p:txBody>
      </p:sp>
      <p:sp>
        <p:nvSpPr>
          <p:cNvPr id="30723" name="Rectangle 3"/>
          <p:cNvSpPr>
            <a:spLocks noGrp="1" noChangeArrowheads="1"/>
          </p:cNvSpPr>
          <p:nvPr>
            <p:ph type="body" idx="1"/>
          </p:nvPr>
        </p:nvSpPr>
        <p:spPr>
          <a:xfrm>
            <a:off x="467544" y="836713"/>
            <a:ext cx="6635080" cy="1209105"/>
          </a:xfrm>
        </p:spPr>
        <p:txBody>
          <a:bodyPr/>
          <a:lstStyle/>
          <a:p>
            <a:pPr eaLnBrk="1" hangingPunct="1">
              <a:buFont typeface="Arial" panose="020B0604020202020204" pitchFamily="34" charset="0"/>
              <a:buChar char="•"/>
            </a:pPr>
            <a:r>
              <a:rPr lang="en-GB" sz="2400" b="1" dirty="0" smtClean="0"/>
              <a:t>New internal covering from 4 mm </a:t>
            </a:r>
            <a:r>
              <a:rPr lang="en-GB" sz="2400" b="1" dirty="0" err="1" smtClean="0"/>
              <a:t>Okoumé</a:t>
            </a:r>
            <a:r>
              <a:rPr lang="en-GB" sz="2400" b="1" dirty="0" smtClean="0"/>
              <a:t> plywood with 25 mm styrene insulation behind.</a:t>
            </a:r>
            <a:endParaRPr lang="en-GB" sz="2400" b="1" dirty="0"/>
          </a:p>
        </p:txBody>
      </p:sp>
      <p:pic>
        <p:nvPicPr>
          <p:cNvPr id="2" name="Bille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2132857"/>
            <a:ext cx="5671707" cy="4253780"/>
          </a:xfrm>
          <a:prstGeom prst="rect">
            <a:avLst/>
          </a:prstGeom>
        </p:spPr>
      </p:pic>
    </p:spTree>
    <p:extLst>
      <p:ext uri="{BB962C8B-B14F-4D97-AF65-F5344CB8AC3E}">
        <p14:creationId xmlns:p14="http://schemas.microsoft.com/office/powerpoint/2010/main" val="13555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wd">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childTnLst>
                                </p:cTn>
                              </p:par>
                            </p:childTnLst>
                          </p:cTn>
                        </p:par>
                        <p:par>
                          <p:cTn id="8" fill="hold">
                            <p:stCondLst>
                              <p:cond delay="29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theme1.xml><?xml version="1.0" encoding="utf-8"?>
<a:theme xmlns:a="http://schemas.openxmlformats.org/drawingml/2006/main" name="DDSmaster-eng">
  <a:themeElements>
    <a:clrScheme name="Brugerdefiner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99CC00"/>
      </a:folHlink>
    </a:clrScheme>
    <a:fontScheme name="saunaselskab1">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unaselskab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unaselskab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unaselskab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unaselskab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unaselskab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unaselskab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unaselskab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unaselskab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unaselskab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unaselskab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unaselskab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unaselskab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DDSmaster-eng</Template>
  <TotalTime>6755</TotalTime>
  <Words>808</Words>
  <Application>Microsoft Office PowerPoint</Application>
  <PresentationFormat>Skærmshow (4:3)</PresentationFormat>
  <Paragraphs>79</Paragraphs>
  <Slides>17</Slides>
  <Notes>12</Notes>
  <HiddenSlides>0</HiddenSlides>
  <MMClips>0</MMClips>
  <ScaleCrop>false</ScaleCrop>
  <HeadingPairs>
    <vt:vector size="6" baseType="variant">
      <vt:variant>
        <vt:lpstr>Tema</vt:lpstr>
      </vt:variant>
      <vt:variant>
        <vt:i4>1</vt:i4>
      </vt:variant>
      <vt:variant>
        <vt:lpstr>Diastitler</vt:lpstr>
      </vt:variant>
      <vt:variant>
        <vt:i4>17</vt:i4>
      </vt:variant>
      <vt:variant>
        <vt:lpstr>Brugerdefinerede diasshow</vt:lpstr>
      </vt:variant>
      <vt:variant>
        <vt:i4>1</vt:i4>
      </vt:variant>
    </vt:vector>
  </HeadingPairs>
  <TitlesOfParts>
    <vt:vector size="19" baseType="lpstr">
      <vt:lpstr>DDSmaster-eng</vt:lpstr>
      <vt:lpstr>Mobile sauna!</vt:lpstr>
      <vt:lpstr>Buying the base for the mobile- sauna:</vt:lpstr>
      <vt:lpstr>Mobile sauna!</vt:lpstr>
      <vt:lpstr>Mobile sauna!</vt:lpstr>
      <vt:lpstr>Mobile sauna!</vt:lpstr>
      <vt:lpstr>Mobile sauna!</vt:lpstr>
      <vt:lpstr>Mobile sauna!</vt:lpstr>
      <vt:lpstr>PowerPoint-præsentation</vt:lpstr>
      <vt:lpstr>Mobile sauna!</vt:lpstr>
      <vt:lpstr>Mobile sauna!</vt:lpstr>
      <vt:lpstr>Mobile sauna!</vt:lpstr>
      <vt:lpstr>Mobile sauna!</vt:lpstr>
      <vt:lpstr>Mobile sauna!</vt:lpstr>
      <vt:lpstr>Mobile sauna!</vt:lpstr>
      <vt:lpstr>Mobile sauna!</vt:lpstr>
      <vt:lpstr>Mobile sauna!</vt:lpstr>
      <vt:lpstr>Mobile sauna!</vt:lpstr>
      <vt:lpstr>Kort udgave!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Saunagus kursus</dc:title>
  <dc:creator>Michael B. Jensen</dc:creator>
  <cp:lastModifiedBy>Michael Besnier Jensen</cp:lastModifiedBy>
  <cp:revision>382</cp:revision>
  <cp:lastPrinted>2016-10-27T14:30:46Z</cp:lastPrinted>
  <dcterms:created xsi:type="dcterms:W3CDTF">2013-10-08T16:16:03Z</dcterms:created>
  <dcterms:modified xsi:type="dcterms:W3CDTF">2018-01-31T15:05:37Z</dcterms:modified>
</cp:coreProperties>
</file>